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9" r:id="rId5"/>
    <p:sldId id="259" r:id="rId6"/>
    <p:sldId id="271" r:id="rId7"/>
    <p:sldId id="270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4655"/>
  </p:normalViewPr>
  <p:slideViewPr>
    <p:cSldViewPr snapToGrid="0" snapToObjects="1">
      <p:cViewPr varScale="1">
        <p:scale>
          <a:sx n="70" d="100"/>
          <a:sy n="70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9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93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50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1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68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48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4B51-6347-A94B-ABF8-F482C91804F7}" type="datetimeFigureOut">
              <a:rPr lang="nl-NL" smtClean="0"/>
              <a:t>06-11-15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9125-4D94-BA4F-A767-FE7876EB69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4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2496" y="1122362"/>
            <a:ext cx="8985504" cy="2718117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Value of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Youthwork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and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supporting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Youthwork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nl-NL" dirty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local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community</a:t>
            </a:r>
            <a:endParaRPr lang="nl-NL" dirty="0">
              <a:solidFill>
                <a:schemeClr val="accent6">
                  <a:lumMod val="5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70134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Sharing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some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thoughts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ideas</a:t>
            </a:r>
            <a:endParaRPr lang="nl-NL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Ben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Verstreyden</a:t>
            </a:r>
            <a:endParaRPr lang="nl-NL" sz="3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Youthwork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Youth</a:t>
            </a:r>
            <a:r>
              <a:rPr lang="nl-NL" sz="3800" dirty="0" smtClean="0">
                <a:solidFill>
                  <a:schemeClr val="bg2">
                    <a:lumMod val="50000"/>
                  </a:schemeClr>
                </a:solidFill>
              </a:rPr>
              <a:t> Policy consultant, </a:t>
            </a:r>
            <a:r>
              <a:rPr lang="nl-NL" sz="3800" dirty="0" err="1" smtClean="0">
                <a:solidFill>
                  <a:schemeClr val="bg2">
                    <a:lumMod val="50000"/>
                  </a:schemeClr>
                </a:solidFill>
              </a:rPr>
              <a:t>Flanders</a:t>
            </a:r>
            <a:endParaRPr lang="nl-NL" sz="3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Possible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2">
                    <a:lumMod val="50000"/>
                  </a:schemeClr>
                </a:solidFill>
              </a:rPr>
              <a:t>threats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things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watch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out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4424" y="1690688"/>
            <a:ext cx="5855208" cy="5087239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Too </a:t>
            </a:r>
            <a:r>
              <a:rPr lang="nl-NL" sz="3200" b="1" dirty="0" err="1" smtClean="0"/>
              <a:t>much</a:t>
            </a:r>
            <a:r>
              <a:rPr lang="nl-NL" sz="3200" b="1" dirty="0" smtClean="0"/>
              <a:t> </a:t>
            </a:r>
            <a:r>
              <a:rPr lang="nl-NL" sz="3200" dirty="0" err="1" smtClean="0"/>
              <a:t>professionalisation</a:t>
            </a:r>
            <a:r>
              <a:rPr lang="nl-NL" sz="3200" dirty="0" smtClean="0"/>
              <a:t>: </a:t>
            </a:r>
            <a:r>
              <a:rPr lang="nl-NL" sz="3200" dirty="0" err="1" smtClean="0"/>
              <a:t>drifting</a:t>
            </a:r>
            <a:r>
              <a:rPr lang="nl-NL" sz="3200" dirty="0" smtClean="0"/>
              <a:t> </a:t>
            </a:r>
            <a:r>
              <a:rPr lang="nl-NL" sz="3200" dirty="0" err="1" smtClean="0"/>
              <a:t>further</a:t>
            </a:r>
            <a:r>
              <a:rPr lang="nl-NL" sz="3200" dirty="0" smtClean="0"/>
              <a:t> </a:t>
            </a:r>
            <a:r>
              <a:rPr lang="nl-NL" sz="3200" dirty="0" err="1" smtClean="0"/>
              <a:t>away</a:t>
            </a:r>
            <a:r>
              <a:rPr lang="nl-NL" sz="3200" dirty="0" smtClean="0"/>
              <a:t> </a:t>
            </a:r>
            <a:r>
              <a:rPr lang="nl-NL" sz="3200" dirty="0" err="1" smtClean="0"/>
              <a:t>from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grassroot</a:t>
            </a:r>
            <a:r>
              <a:rPr lang="nl-NL" sz="3200" dirty="0" smtClean="0"/>
              <a:t> level</a:t>
            </a:r>
          </a:p>
          <a:p>
            <a:r>
              <a:rPr lang="nl-NL" sz="3200" b="1" dirty="0" err="1" smtClean="0"/>
              <a:t>Diminishing</a:t>
            </a:r>
            <a:r>
              <a:rPr lang="nl-NL" sz="3200" b="1" dirty="0" smtClean="0"/>
              <a:t> </a:t>
            </a:r>
            <a:r>
              <a:rPr lang="nl-NL" sz="3200" dirty="0" smtClean="0"/>
              <a:t>feeling of </a:t>
            </a:r>
            <a:r>
              <a:rPr lang="nl-NL" sz="3200" b="1" dirty="0" err="1" smtClean="0"/>
              <a:t>ownership</a:t>
            </a:r>
            <a:endParaRPr lang="nl-NL" sz="3200" b="1" dirty="0" smtClean="0"/>
          </a:p>
          <a:p>
            <a:r>
              <a:rPr lang="nl-NL" sz="3200" dirty="0" smtClean="0"/>
              <a:t>Risk of </a:t>
            </a:r>
            <a:r>
              <a:rPr lang="nl-NL" sz="3200" dirty="0" err="1" smtClean="0"/>
              <a:t>creating</a:t>
            </a:r>
            <a:r>
              <a:rPr lang="nl-NL" sz="3200" dirty="0" smtClean="0"/>
              <a:t>  </a:t>
            </a:r>
            <a:r>
              <a:rPr lang="nl-NL" sz="3200" b="1" dirty="0" smtClean="0"/>
              <a:t>a ‘straight-jacket’: </a:t>
            </a:r>
            <a:r>
              <a:rPr lang="nl-NL" sz="3200" dirty="0" err="1" smtClean="0"/>
              <a:t>not</a:t>
            </a:r>
            <a:r>
              <a:rPr lang="nl-NL" sz="3200" dirty="0" smtClean="0"/>
              <a:t> </a:t>
            </a:r>
            <a:r>
              <a:rPr lang="nl-NL" sz="3200" dirty="0" err="1" smtClean="0"/>
              <a:t>leaving</a:t>
            </a:r>
            <a:r>
              <a:rPr lang="nl-NL" sz="3200" dirty="0" smtClean="0"/>
              <a:t> </a:t>
            </a:r>
            <a:r>
              <a:rPr lang="nl-NL" sz="3200" dirty="0" err="1" smtClean="0"/>
              <a:t>enough</a:t>
            </a:r>
            <a:r>
              <a:rPr lang="nl-NL" sz="3200" dirty="0" smtClean="0"/>
              <a:t> </a:t>
            </a:r>
            <a:r>
              <a:rPr lang="nl-NL" sz="3200" dirty="0" err="1" smtClean="0"/>
              <a:t>space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new or diverse </a:t>
            </a:r>
            <a:r>
              <a:rPr lang="nl-NL" sz="3200" dirty="0" err="1" smtClean="0"/>
              <a:t>initiatives</a:t>
            </a:r>
            <a:r>
              <a:rPr lang="nl-NL" sz="3200" dirty="0" smtClean="0"/>
              <a:t>, or </a:t>
            </a:r>
            <a:r>
              <a:rPr lang="nl-NL" sz="3200" dirty="0" err="1" smtClean="0"/>
              <a:t>sometimes</a:t>
            </a:r>
            <a:r>
              <a:rPr lang="nl-NL" sz="3200" dirty="0" smtClean="0"/>
              <a:t> </a:t>
            </a:r>
            <a:r>
              <a:rPr lang="nl-NL" sz="3200" dirty="0" err="1" smtClean="0"/>
              <a:t>controversial</a:t>
            </a:r>
            <a:r>
              <a:rPr lang="nl-NL" sz="3200" dirty="0" smtClean="0"/>
              <a:t> </a:t>
            </a:r>
            <a:r>
              <a:rPr lang="nl-NL" sz="3200" dirty="0" err="1" smtClean="0"/>
              <a:t>ideas</a:t>
            </a:r>
            <a:endParaRPr lang="nl-NL" sz="32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1950630"/>
            <a:ext cx="5647944" cy="42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7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now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…</a:t>
            </a: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 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words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Captain James T. Kirk, </a:t>
            </a:r>
          </a:p>
          <a:p>
            <a:pPr marL="0" indent="0">
              <a:buNone/>
            </a:pPr>
            <a:endParaRPr lang="nl-NL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</a:t>
            </a:r>
            <a:r>
              <a:rPr lang="nl-NL" sz="4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oldly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go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no man has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gone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before</a:t>
            </a:r>
            <a:endParaRPr lang="nl-NL" sz="4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seek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out new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worlds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new </a:t>
            </a:r>
            <a:r>
              <a:rPr lang="nl-NL" sz="4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civilizations</a:t>
            </a:r>
            <a:r>
              <a:rPr lang="nl-NL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…”</a:t>
            </a:r>
            <a:endParaRPr lang="nl-NL" sz="4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4644"/>
            <a:ext cx="10515600" cy="797248"/>
          </a:xfrm>
        </p:spPr>
        <p:txBody>
          <a:bodyPr/>
          <a:lstStyle/>
          <a:p>
            <a:pPr algn="ctr"/>
            <a:r>
              <a:rPr lang="nl-NL" dirty="0" smtClean="0"/>
              <a:t>Different </a:t>
            </a:r>
            <a:r>
              <a:rPr lang="nl-NL" b="1" dirty="0"/>
              <a:t>views on </a:t>
            </a:r>
            <a:r>
              <a:rPr lang="nl-NL" b="1" dirty="0" err="1"/>
              <a:t>youth</a:t>
            </a:r>
            <a:r>
              <a:rPr lang="nl-NL" b="1" dirty="0"/>
              <a:t> </a:t>
            </a:r>
            <a:r>
              <a:rPr lang="nl-NL" b="1" dirty="0" smtClean="0"/>
              <a:t>policy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180516"/>
              </p:ext>
            </p:extLst>
          </p:nvPr>
        </p:nvGraphicFramePr>
        <p:xfrm>
          <a:off x="561080" y="1292142"/>
          <a:ext cx="113538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600"/>
                <a:gridCol w="3784600"/>
                <a:gridCol w="3784600"/>
              </a:tblGrid>
              <a:tr h="50543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Safe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 smtClean="0"/>
                        <a:t>Considerate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 smtClean="0"/>
                        <a:t>Participative</a:t>
                      </a:r>
                      <a:endParaRPr lang="nl-NL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36055"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smtClean="0"/>
                        <a:t>prevention: </a:t>
                      </a:r>
                      <a:r>
                        <a:rPr lang="nl-NL" sz="3200" dirty="0" err="1" smtClean="0"/>
                        <a:t>how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to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avoid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risks</a:t>
                      </a:r>
                      <a:r>
                        <a:rPr lang="nl-NL" sz="3200" dirty="0" smtClean="0"/>
                        <a:t> &amp; ‘</a:t>
                      </a:r>
                      <a:r>
                        <a:rPr lang="nl-NL" sz="3200" dirty="0" err="1" smtClean="0"/>
                        <a:t>misbehaviour</a:t>
                      </a:r>
                      <a:r>
                        <a:rPr lang="nl-NL" sz="3200" dirty="0" smtClean="0"/>
                        <a:t>’ of </a:t>
                      </a:r>
                      <a:r>
                        <a:rPr lang="nl-NL" sz="3200" dirty="0" err="1" smtClean="0"/>
                        <a:t>young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people</a:t>
                      </a:r>
                      <a:endParaRPr lang="nl-NL" sz="3200" dirty="0" smtClean="0"/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Protection</a:t>
                      </a:r>
                      <a:endParaRPr lang="nl-NL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err="1" smtClean="0"/>
                        <a:t>Very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directive</a:t>
                      </a:r>
                      <a:r>
                        <a:rPr lang="nl-NL" sz="3200" dirty="0" smtClean="0"/>
                        <a:t>, no </a:t>
                      </a:r>
                      <a:r>
                        <a:rPr lang="nl-NL" sz="3200" dirty="0" err="1" smtClean="0"/>
                        <a:t>consulation</a:t>
                      </a:r>
                      <a:endParaRPr lang="nl-NL" sz="3200" dirty="0" smtClean="0"/>
                    </a:p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err="1" smtClean="0"/>
                        <a:t>Education</a:t>
                      </a:r>
                      <a:r>
                        <a:rPr lang="nl-NL" sz="3200" dirty="0" smtClean="0"/>
                        <a:t>, </a:t>
                      </a:r>
                      <a:r>
                        <a:rPr lang="nl-NL" sz="3200" dirty="0" err="1" smtClean="0"/>
                        <a:t>aid</a:t>
                      </a:r>
                      <a:r>
                        <a:rPr lang="nl-NL" sz="3200" dirty="0" smtClean="0"/>
                        <a:t>: </a:t>
                      </a:r>
                      <a:r>
                        <a:rPr lang="nl-NL" sz="3200" dirty="0" err="1" smtClean="0"/>
                        <a:t>how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to</a:t>
                      </a:r>
                      <a:r>
                        <a:rPr lang="nl-NL" sz="3200" dirty="0" smtClean="0"/>
                        <a:t> help </a:t>
                      </a:r>
                      <a:r>
                        <a:rPr lang="nl-NL" sz="3200" dirty="0" err="1" smtClean="0"/>
                        <a:t>young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people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to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develop</a:t>
                      </a:r>
                      <a:r>
                        <a:rPr lang="nl-NL" sz="3200" dirty="0" smtClean="0"/>
                        <a:t/>
                      </a:r>
                      <a:br>
                        <a:rPr lang="nl-NL" sz="3200" dirty="0" smtClean="0"/>
                      </a:br>
                      <a:endParaRPr lang="nl-NL" sz="3200" dirty="0" smtClean="0"/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Provision</a:t>
                      </a:r>
                      <a:endParaRPr lang="nl-NL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err="1" smtClean="0"/>
                        <a:t>Listens</a:t>
                      </a:r>
                      <a:r>
                        <a:rPr lang="nl-NL" sz="3200" dirty="0" smtClean="0"/>
                        <a:t>, but takes </a:t>
                      </a:r>
                      <a:r>
                        <a:rPr lang="nl-NL" sz="3200" dirty="0" err="1" smtClean="0"/>
                        <a:t>decisions</a:t>
                      </a:r>
                      <a:endParaRPr lang="nl-NL" sz="3200" dirty="0" smtClean="0"/>
                    </a:p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smtClean="0"/>
                        <a:t>Empowerment: </a:t>
                      </a:r>
                      <a:r>
                        <a:rPr lang="nl-NL" sz="3200" dirty="0" err="1" smtClean="0"/>
                        <a:t>how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to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create</a:t>
                      </a:r>
                      <a:r>
                        <a:rPr lang="nl-NL" sz="3200" dirty="0" smtClean="0"/>
                        <a:t> society </a:t>
                      </a:r>
                      <a:r>
                        <a:rPr lang="nl-NL" sz="3200" dirty="0" err="1" smtClean="0"/>
                        <a:t>together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with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young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people</a:t>
                      </a:r>
                      <a:endParaRPr lang="nl-NL" sz="3200" dirty="0" smtClean="0"/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Participation</a:t>
                      </a:r>
                      <a:endParaRPr lang="nl-NL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nl-NL" sz="3200" dirty="0" smtClean="0"/>
                        <a:t>Invites </a:t>
                      </a:r>
                      <a:r>
                        <a:rPr lang="nl-NL" sz="3200" dirty="0" err="1" smtClean="0"/>
                        <a:t>to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express</a:t>
                      </a:r>
                      <a:r>
                        <a:rPr lang="nl-NL" sz="3200" dirty="0" smtClean="0"/>
                        <a:t> views, looks </a:t>
                      </a:r>
                      <a:r>
                        <a:rPr lang="nl-NL" sz="3200" dirty="0" err="1" smtClean="0"/>
                        <a:t>for</a:t>
                      </a:r>
                      <a:r>
                        <a:rPr lang="nl-NL" sz="3200" dirty="0" smtClean="0"/>
                        <a:t> </a:t>
                      </a:r>
                      <a:r>
                        <a:rPr lang="nl-NL" sz="3200" dirty="0" err="1" smtClean="0"/>
                        <a:t>mutual</a:t>
                      </a:r>
                      <a:r>
                        <a:rPr lang="nl-NL" sz="3200" dirty="0" smtClean="0"/>
                        <a:t> points of  view.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Ingredients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of a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powerful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youth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work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)policy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 smtClean="0"/>
              <a:t>Integral</a:t>
            </a:r>
            <a:r>
              <a:rPr lang="nl-NL" b="1" dirty="0" smtClean="0"/>
              <a:t>: </a:t>
            </a:r>
            <a:r>
              <a:rPr lang="nl-NL" dirty="0" err="1" smtClean="0"/>
              <a:t>covering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domains</a:t>
            </a:r>
            <a:r>
              <a:rPr lang="nl-NL" dirty="0" smtClean="0"/>
              <a:t> of policy:  </a:t>
            </a:r>
            <a:r>
              <a:rPr lang="nl-NL" dirty="0" err="1" smtClean="0"/>
              <a:t>housing</a:t>
            </a:r>
            <a:r>
              <a:rPr lang="nl-NL" dirty="0" smtClean="0"/>
              <a:t>, care, </a:t>
            </a:r>
            <a:r>
              <a:rPr lang="nl-NL" dirty="0" err="1" smtClean="0"/>
              <a:t>education</a:t>
            </a:r>
            <a:r>
              <a:rPr lang="nl-NL" dirty="0" smtClean="0"/>
              <a:t> …</a:t>
            </a:r>
          </a:p>
          <a:p>
            <a:r>
              <a:rPr lang="nl-NL" b="1" dirty="0" err="1" smtClean="0"/>
              <a:t>Positive</a:t>
            </a:r>
            <a:r>
              <a:rPr lang="nl-NL" b="1" dirty="0" smtClean="0"/>
              <a:t>:  </a:t>
            </a:r>
            <a:r>
              <a:rPr lang="nl-NL" dirty="0" smtClean="0"/>
              <a:t>policy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r>
              <a:rPr lang="nl-NL" dirty="0" smtClean="0"/>
              <a:t> are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strengths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talents</a:t>
            </a:r>
            <a:r>
              <a:rPr lang="nl-NL" dirty="0" smtClean="0"/>
              <a:t> of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risks</a:t>
            </a:r>
            <a:endParaRPr lang="nl-NL" dirty="0" smtClean="0"/>
          </a:p>
          <a:p>
            <a:r>
              <a:rPr lang="nl-NL" b="1" dirty="0" smtClean="0"/>
              <a:t>Interactive: </a:t>
            </a:r>
            <a:r>
              <a:rPr lang="nl-NL" dirty="0" err="1" smtClean="0"/>
              <a:t>systematic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intensive </a:t>
            </a:r>
            <a:r>
              <a:rPr lang="nl-NL" dirty="0" err="1" smtClean="0"/>
              <a:t>consultation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basis of </a:t>
            </a:r>
            <a:r>
              <a:rPr lang="nl-NL" dirty="0" err="1" smtClean="0"/>
              <a:t>equal</a:t>
            </a:r>
            <a:r>
              <a:rPr lang="nl-NL" dirty="0" smtClean="0"/>
              <a:t> partnership</a:t>
            </a:r>
          </a:p>
          <a:p>
            <a:r>
              <a:rPr lang="nl-NL" b="1" dirty="0" err="1" smtClean="0"/>
              <a:t>Inclusive</a:t>
            </a:r>
            <a:r>
              <a:rPr lang="nl-NL" b="1" dirty="0" smtClean="0"/>
              <a:t>: </a:t>
            </a:r>
            <a:r>
              <a:rPr lang="nl-NL" dirty="0" err="1" smtClean="0"/>
              <a:t>the</a:t>
            </a:r>
            <a:r>
              <a:rPr lang="nl-NL" dirty="0" smtClean="0"/>
              <a:t> policy </a:t>
            </a:r>
            <a:r>
              <a:rPr lang="nl-NL" dirty="0" err="1" smtClean="0"/>
              <a:t>contributes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r>
              <a:rPr lang="nl-NL" dirty="0" smtClean="0"/>
              <a:t> of </a:t>
            </a:r>
            <a:r>
              <a:rPr lang="nl-NL" i="1" dirty="0" err="1" smtClean="0">
                <a:solidFill>
                  <a:schemeClr val="accent6">
                    <a:lumMod val="50000"/>
                  </a:schemeClr>
                </a:solidFill>
              </a:rPr>
              <a:t>all</a:t>
            </a:r>
            <a:r>
              <a:rPr lang="nl-NL" dirty="0" smtClean="0"/>
              <a:t> </a:t>
            </a:r>
            <a:r>
              <a:rPr lang="nl-NL" dirty="0" err="1" smtClean="0"/>
              <a:t>ch</a:t>
            </a:r>
            <a:r>
              <a:rPr lang="nl-NL" dirty="0" smtClean="0"/>
              <a:t> &amp; y</a:t>
            </a:r>
          </a:p>
          <a:p>
            <a:r>
              <a:rPr lang="nl-NL" b="1" dirty="0" err="1" smtClean="0"/>
              <a:t>Integrated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b="1" dirty="0" err="1" smtClean="0"/>
              <a:t>integral</a:t>
            </a:r>
            <a:endParaRPr lang="nl-NL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9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Youthwork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7904" y="1514729"/>
            <a:ext cx="9835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737" y="1514729"/>
            <a:ext cx="7697933" cy="5343271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411"/>
            <a:ext cx="7827263" cy="54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Youthwork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656" y="1514729"/>
            <a:ext cx="11265408" cy="4351338"/>
          </a:xfrm>
        </p:spPr>
        <p:txBody>
          <a:bodyPr>
            <a:noAutofit/>
          </a:bodyPr>
          <a:lstStyle/>
          <a:p>
            <a:r>
              <a:rPr lang="nl-NL" sz="3200" b="1" dirty="0" err="1" smtClean="0"/>
              <a:t>Emancipatory</a:t>
            </a:r>
            <a:r>
              <a:rPr lang="nl-NL" sz="3200" b="1" dirty="0" smtClean="0"/>
              <a:t>!</a:t>
            </a:r>
          </a:p>
          <a:p>
            <a:r>
              <a:rPr lang="nl-NL" sz="3200" dirty="0" err="1" smtClean="0"/>
              <a:t>Children</a:t>
            </a:r>
            <a:r>
              <a:rPr lang="nl-NL" sz="3200" dirty="0" smtClean="0"/>
              <a:t> &amp; </a:t>
            </a:r>
            <a:r>
              <a:rPr lang="nl-NL" sz="3200" dirty="0" err="1" smtClean="0"/>
              <a:t>youngsters</a:t>
            </a:r>
            <a:r>
              <a:rPr lang="nl-NL" sz="3200" dirty="0" smtClean="0"/>
              <a:t> </a:t>
            </a:r>
            <a:r>
              <a:rPr lang="nl-NL" sz="3200" b="1" dirty="0" smtClean="0"/>
              <a:t>CHOOSE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take part</a:t>
            </a:r>
          </a:p>
          <a:p>
            <a:r>
              <a:rPr lang="nl-NL" sz="3200" dirty="0" smtClean="0"/>
              <a:t>Is </a:t>
            </a:r>
            <a:r>
              <a:rPr lang="nl-NL" sz="3200" b="1" dirty="0" err="1" smtClean="0"/>
              <a:t>process-orientated</a:t>
            </a:r>
            <a:r>
              <a:rPr lang="nl-NL" sz="3200" b="1" dirty="0" smtClean="0"/>
              <a:t>,</a:t>
            </a:r>
            <a:r>
              <a:rPr lang="nl-NL" sz="3200" dirty="0" smtClean="0"/>
              <a:t> more </a:t>
            </a:r>
            <a:r>
              <a:rPr lang="nl-NL" sz="3200" dirty="0" err="1" smtClean="0"/>
              <a:t>than</a:t>
            </a:r>
            <a:r>
              <a:rPr lang="nl-NL" sz="3200" dirty="0" smtClean="0"/>
              <a:t> </a:t>
            </a:r>
            <a:r>
              <a:rPr lang="nl-NL" sz="3200" dirty="0" err="1" smtClean="0"/>
              <a:t>result-orientated</a:t>
            </a:r>
            <a:endParaRPr lang="nl-NL" sz="3200" dirty="0" smtClean="0"/>
          </a:p>
          <a:p>
            <a:r>
              <a:rPr lang="nl-NL" sz="3200" dirty="0" smtClean="0"/>
              <a:t>Is a ‘</a:t>
            </a:r>
            <a:r>
              <a:rPr lang="nl-NL" sz="3200" b="1" dirty="0" err="1" smtClean="0"/>
              <a:t>socializer</a:t>
            </a:r>
            <a:r>
              <a:rPr lang="nl-NL" sz="3200" dirty="0" smtClean="0"/>
              <a:t>’, </a:t>
            </a:r>
            <a:r>
              <a:rPr lang="nl-NL" sz="3200" dirty="0" err="1" smtClean="0"/>
              <a:t>it</a:t>
            </a:r>
            <a:r>
              <a:rPr lang="nl-NL" sz="3200" dirty="0" smtClean="0"/>
              <a:t> </a:t>
            </a:r>
            <a:r>
              <a:rPr lang="nl-NL" sz="3200" dirty="0" err="1" smtClean="0"/>
              <a:t>builds</a:t>
            </a:r>
            <a:r>
              <a:rPr lang="nl-NL" sz="3200" dirty="0" smtClean="0"/>
              <a:t> </a:t>
            </a:r>
            <a:r>
              <a:rPr lang="nl-NL" sz="3200" dirty="0" err="1" smtClean="0"/>
              <a:t>very</a:t>
            </a:r>
            <a:r>
              <a:rPr lang="nl-NL" sz="3200" dirty="0" smtClean="0"/>
              <a:t> </a:t>
            </a:r>
            <a:r>
              <a:rPr lang="nl-NL" sz="3200" dirty="0" err="1" smtClean="0"/>
              <a:t>envolved</a:t>
            </a:r>
            <a:r>
              <a:rPr lang="nl-NL" sz="3200" dirty="0" smtClean="0"/>
              <a:t> </a:t>
            </a:r>
            <a:r>
              <a:rPr lang="nl-NL" sz="3200" dirty="0" err="1" smtClean="0"/>
              <a:t>civilians</a:t>
            </a:r>
            <a:endParaRPr lang="nl-NL" sz="3200" dirty="0" smtClean="0"/>
          </a:p>
          <a:p>
            <a:r>
              <a:rPr lang="nl-NL" sz="3200" dirty="0" smtClean="0"/>
              <a:t>A </a:t>
            </a:r>
            <a:r>
              <a:rPr lang="nl-NL" sz="3200" b="1" dirty="0" smtClean="0"/>
              <a:t>safe environment </a:t>
            </a:r>
            <a:r>
              <a:rPr lang="nl-NL" sz="3200" b="1" dirty="0" err="1" smtClean="0"/>
              <a:t>for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experimenting</a:t>
            </a:r>
            <a:r>
              <a:rPr lang="nl-NL" sz="3200" dirty="0" smtClean="0"/>
              <a:t>: opportunity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develop</a:t>
            </a:r>
            <a:r>
              <a:rPr lang="nl-NL" sz="3200" dirty="0" smtClean="0"/>
              <a:t> </a:t>
            </a:r>
            <a:r>
              <a:rPr lang="nl-NL" sz="3200" dirty="0" err="1" smtClean="0"/>
              <a:t>talents</a:t>
            </a:r>
            <a:r>
              <a:rPr lang="nl-NL" sz="3200" dirty="0" smtClean="0"/>
              <a:t>, </a:t>
            </a:r>
            <a:r>
              <a:rPr lang="nl-NL" sz="3200" dirty="0" err="1" smtClean="0"/>
              <a:t>ideas</a:t>
            </a:r>
            <a:r>
              <a:rPr lang="nl-NL" sz="3200" dirty="0" smtClean="0"/>
              <a:t>. A </a:t>
            </a:r>
            <a:r>
              <a:rPr lang="nl-NL" sz="3200" dirty="0" err="1" smtClean="0"/>
              <a:t>place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practice</a:t>
            </a:r>
            <a:r>
              <a:rPr lang="nl-NL" sz="3200" dirty="0" smtClean="0"/>
              <a:t> </a:t>
            </a:r>
            <a:r>
              <a:rPr lang="nl-NL" sz="3200" dirty="0" err="1" smtClean="0"/>
              <a:t>with</a:t>
            </a:r>
            <a:r>
              <a:rPr lang="nl-NL" sz="3200" dirty="0" smtClean="0"/>
              <a:t> </a:t>
            </a:r>
            <a:r>
              <a:rPr lang="nl-NL" sz="3200" dirty="0" err="1" smtClean="0"/>
              <a:t>taking</a:t>
            </a:r>
            <a:r>
              <a:rPr lang="nl-NL" sz="3200" dirty="0" smtClean="0"/>
              <a:t> </a:t>
            </a:r>
            <a:r>
              <a:rPr lang="nl-NL" sz="3200" dirty="0" err="1" smtClean="0"/>
              <a:t>responsability</a:t>
            </a:r>
            <a:r>
              <a:rPr lang="nl-NL" sz="3200" dirty="0" smtClean="0"/>
              <a:t> …</a:t>
            </a:r>
          </a:p>
          <a:p>
            <a:r>
              <a:rPr lang="nl-NL" sz="3200" dirty="0" smtClean="0"/>
              <a:t>The “best prevention </a:t>
            </a:r>
            <a:r>
              <a:rPr lang="nl-NL" sz="3200" dirty="0" err="1" smtClean="0"/>
              <a:t>you</a:t>
            </a:r>
            <a:r>
              <a:rPr lang="nl-NL" sz="3200" dirty="0" smtClean="0"/>
              <a:t> </a:t>
            </a:r>
            <a:r>
              <a:rPr lang="nl-NL" sz="3200" dirty="0" err="1" smtClean="0"/>
              <a:t>can</a:t>
            </a:r>
            <a:r>
              <a:rPr lang="nl-NL" sz="3200" dirty="0" smtClean="0"/>
              <a:t> </a:t>
            </a:r>
            <a:r>
              <a:rPr lang="nl-NL" sz="3200" dirty="0" err="1" smtClean="0"/>
              <a:t>buy</a:t>
            </a:r>
            <a:r>
              <a:rPr lang="nl-NL" sz="3200" dirty="0" smtClean="0"/>
              <a:t>”</a:t>
            </a:r>
            <a:endParaRPr lang="nl-NL" sz="3200" dirty="0" smtClean="0"/>
          </a:p>
          <a:p>
            <a:r>
              <a:rPr lang="nl-NL" sz="3200" dirty="0" err="1" smtClean="0"/>
              <a:t>Youthwork</a:t>
            </a:r>
            <a:r>
              <a:rPr lang="nl-NL" sz="3200" dirty="0" smtClean="0"/>
              <a:t> is/has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be</a:t>
            </a:r>
            <a:r>
              <a:rPr lang="nl-NL" sz="3200" dirty="0" smtClean="0"/>
              <a:t> </a:t>
            </a:r>
            <a:r>
              <a:rPr lang="nl-NL" sz="3200" b="1" dirty="0" smtClean="0"/>
              <a:t>FUN!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9801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Value of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playing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sz="5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nl-NL" sz="5400" i="1" dirty="0" err="1">
                <a:solidFill>
                  <a:schemeClr val="accent2">
                    <a:lumMod val="75000"/>
                  </a:schemeClr>
                </a:solidFill>
              </a:rPr>
              <a:t>Playing</a:t>
            </a:r>
            <a:r>
              <a:rPr lang="nl-NL" sz="5400" i="1" dirty="0">
                <a:solidFill>
                  <a:schemeClr val="accent2">
                    <a:lumMod val="75000"/>
                  </a:schemeClr>
                </a:solidFill>
              </a:rPr>
              <a:t> is </a:t>
            </a:r>
            <a:r>
              <a:rPr lang="nl-NL" sz="5400" i="1" dirty="0" err="1">
                <a:solidFill>
                  <a:schemeClr val="accent2">
                    <a:lumMod val="75000"/>
                  </a:schemeClr>
                </a:solidFill>
              </a:rPr>
              <a:t>an</a:t>
            </a:r>
            <a:r>
              <a:rPr lang="nl-NL" sz="5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i="1" dirty="0" err="1">
                <a:solidFill>
                  <a:schemeClr val="accent2">
                    <a:lumMod val="75000"/>
                  </a:schemeClr>
                </a:solidFill>
              </a:rPr>
              <a:t>occupation</a:t>
            </a:r>
            <a:r>
              <a:rPr lang="nl-NL" sz="5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5400" i="1" dirty="0" err="1" smtClean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i="1" dirty="0" err="1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nl-NL" sz="5400" i="1" dirty="0">
                <a:solidFill>
                  <a:schemeClr val="accent2">
                    <a:lumMod val="75000"/>
                  </a:schemeClr>
                </a:solidFill>
              </a:rPr>
              <a:t> take </a:t>
            </a:r>
            <a: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5400" i="1" dirty="0" err="1" smtClean="0">
                <a:solidFill>
                  <a:schemeClr val="accent2">
                    <a:lumMod val="75000"/>
                  </a:schemeClr>
                </a:solidFill>
              </a:rPr>
              <a:t>seriously</a:t>
            </a:r>
            <a:r>
              <a:rPr lang="nl-NL" sz="5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5400" i="1" dirty="0" err="1">
                <a:solidFill>
                  <a:schemeClr val="accent2">
                    <a:lumMod val="75000"/>
                  </a:schemeClr>
                </a:solidFill>
              </a:rPr>
              <a:t>enough</a:t>
            </a:r>
            <a:r>
              <a:rPr lang="nl-NL" sz="5400" i="1" dirty="0">
                <a:solidFill>
                  <a:schemeClr val="accent2">
                    <a:lumMod val="75000"/>
                  </a:schemeClr>
                </a:solidFill>
              </a:rPr>
              <a:t>.” </a:t>
            </a:r>
            <a:endParaRPr lang="nl-NL" sz="5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5400" i="1" dirty="0" smtClean="0"/>
          </a:p>
          <a:p>
            <a:pPr marL="0" indent="0">
              <a:buNone/>
            </a:pPr>
            <a:r>
              <a:rPr lang="nl-NL" sz="4000" dirty="0" smtClean="0">
                <a:solidFill>
                  <a:schemeClr val="bg2">
                    <a:lumMod val="50000"/>
                  </a:schemeClr>
                </a:solidFill>
              </a:rPr>
              <a:t>Jacques </a:t>
            </a:r>
            <a:r>
              <a:rPr lang="nl-NL" sz="4000" dirty="0">
                <a:solidFill>
                  <a:schemeClr val="bg2">
                    <a:lumMod val="50000"/>
                  </a:schemeClr>
                </a:solidFill>
              </a:rPr>
              <a:t>Yves </a:t>
            </a:r>
            <a:r>
              <a:rPr lang="nl-NL" sz="4000" dirty="0" err="1">
                <a:solidFill>
                  <a:schemeClr val="bg2">
                    <a:lumMod val="50000"/>
                  </a:schemeClr>
                </a:solidFill>
              </a:rPr>
              <a:t>Cousteau</a:t>
            </a:r>
            <a:endParaRPr lang="nl-NL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0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3957"/>
            <a:ext cx="3456432" cy="5834507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municipality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b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Local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Government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-23654"/>
            <a:ext cx="8574024" cy="70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municipality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Local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Government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b="1" dirty="0" err="1" smtClean="0"/>
              <a:t>Facilitate</a:t>
            </a:r>
            <a:r>
              <a:rPr lang="nl-NL" sz="3200" b="1" dirty="0" smtClean="0"/>
              <a:t>!  </a:t>
            </a:r>
            <a:r>
              <a:rPr lang="nl-NL" sz="3200" dirty="0" err="1" smtClean="0"/>
              <a:t>Don’t</a:t>
            </a:r>
            <a:r>
              <a:rPr lang="nl-NL" sz="3200" dirty="0" smtClean="0"/>
              <a:t> ‘take over’ (</a:t>
            </a:r>
            <a:r>
              <a:rPr lang="nl-NL" sz="3200" dirty="0" err="1" smtClean="0"/>
              <a:t>ownership</a:t>
            </a:r>
            <a:r>
              <a:rPr lang="nl-NL" sz="3200" dirty="0" smtClean="0"/>
              <a:t>)</a:t>
            </a:r>
          </a:p>
          <a:p>
            <a:r>
              <a:rPr lang="nl-NL" sz="3200" b="1" dirty="0" err="1" smtClean="0"/>
              <a:t>Emancipate</a:t>
            </a:r>
            <a:r>
              <a:rPr lang="nl-NL" sz="3200" b="1" dirty="0" smtClean="0"/>
              <a:t>: </a:t>
            </a:r>
            <a:r>
              <a:rPr lang="nl-NL" sz="3200" dirty="0" smtClean="0"/>
              <a:t>make </a:t>
            </a:r>
            <a:r>
              <a:rPr lang="nl-NL" sz="3200" dirty="0" err="1" smtClean="0"/>
              <a:t>young</a:t>
            </a:r>
            <a:r>
              <a:rPr lang="nl-NL" sz="3200" dirty="0" smtClean="0"/>
              <a:t> </a:t>
            </a:r>
            <a:r>
              <a:rPr lang="nl-NL" sz="3200" dirty="0" err="1" smtClean="0"/>
              <a:t>people</a:t>
            </a:r>
            <a:r>
              <a:rPr lang="nl-NL" sz="3200" dirty="0" smtClean="0"/>
              <a:t> </a:t>
            </a:r>
            <a:r>
              <a:rPr lang="nl-NL" sz="3200" dirty="0" err="1" smtClean="0"/>
              <a:t>stronger</a:t>
            </a:r>
            <a:endParaRPr lang="nl-NL" sz="3200" dirty="0" smtClean="0"/>
          </a:p>
          <a:p>
            <a:r>
              <a:rPr lang="nl-NL" sz="3200" dirty="0" err="1" smtClean="0"/>
              <a:t>Work</a:t>
            </a:r>
            <a:r>
              <a:rPr lang="nl-NL" sz="3200" dirty="0" smtClean="0"/>
              <a:t> </a:t>
            </a:r>
            <a:r>
              <a:rPr lang="nl-NL" sz="3200" b="1" dirty="0" err="1" smtClean="0"/>
              <a:t>needs-orientated</a:t>
            </a:r>
            <a:r>
              <a:rPr lang="nl-NL" sz="3200" b="1" dirty="0" smtClean="0"/>
              <a:t>: </a:t>
            </a:r>
            <a:r>
              <a:rPr lang="nl-NL" sz="3200" dirty="0" smtClean="0"/>
              <a:t>start </a:t>
            </a:r>
            <a:r>
              <a:rPr lang="nl-NL" sz="3200" dirty="0" err="1" smtClean="0"/>
              <a:t>with</a:t>
            </a:r>
            <a:r>
              <a:rPr lang="nl-NL" sz="3200" dirty="0" smtClean="0"/>
              <a:t> </a:t>
            </a:r>
            <a:r>
              <a:rPr lang="nl-NL" sz="3200" dirty="0" err="1" smtClean="0"/>
              <a:t>questions</a:t>
            </a:r>
            <a:r>
              <a:rPr lang="nl-NL" sz="3200" dirty="0" smtClean="0"/>
              <a:t>, </a:t>
            </a:r>
            <a:r>
              <a:rPr lang="nl-NL" sz="3200" dirty="0" err="1" smtClean="0"/>
              <a:t>ideas</a:t>
            </a:r>
            <a:r>
              <a:rPr lang="nl-NL" sz="3200" dirty="0" smtClean="0"/>
              <a:t>, </a:t>
            </a:r>
            <a:r>
              <a:rPr lang="nl-NL" sz="3200" dirty="0" err="1" smtClean="0"/>
              <a:t>needs</a:t>
            </a:r>
            <a:r>
              <a:rPr lang="nl-NL" sz="3200" dirty="0" smtClean="0"/>
              <a:t> </a:t>
            </a:r>
            <a:r>
              <a:rPr lang="nl-NL" sz="3200" dirty="0" err="1" smtClean="0"/>
              <a:t>coming</a:t>
            </a:r>
            <a:r>
              <a:rPr lang="nl-NL" sz="3200" dirty="0" smtClean="0"/>
              <a:t> </a:t>
            </a:r>
            <a:r>
              <a:rPr lang="nl-NL" sz="3200" dirty="0" err="1" smtClean="0"/>
              <a:t>from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children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youngsters</a:t>
            </a:r>
            <a:r>
              <a:rPr lang="nl-NL" sz="3200" dirty="0" smtClean="0"/>
              <a:t>. (bottom-up)</a:t>
            </a:r>
          </a:p>
          <a:p>
            <a:r>
              <a:rPr lang="nl-NL" sz="3200" b="1" dirty="0" err="1" smtClean="0"/>
              <a:t>Stay</a:t>
            </a:r>
            <a:r>
              <a:rPr lang="nl-NL" sz="3200" b="1" dirty="0" smtClean="0"/>
              <a:t> close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youngsters</a:t>
            </a:r>
            <a:r>
              <a:rPr lang="nl-NL" sz="3200" b="1" dirty="0" smtClean="0"/>
              <a:t>: </a:t>
            </a:r>
            <a:r>
              <a:rPr lang="nl-NL" sz="3200" dirty="0" err="1" smtClean="0"/>
              <a:t>requires</a:t>
            </a:r>
            <a:r>
              <a:rPr lang="nl-NL" sz="3200" dirty="0" smtClean="0"/>
              <a:t> a </a:t>
            </a:r>
            <a:r>
              <a:rPr lang="nl-NL" sz="3200" dirty="0" err="1" smtClean="0"/>
              <a:t>certain</a:t>
            </a:r>
            <a:r>
              <a:rPr lang="nl-NL" sz="3200" dirty="0" smtClean="0"/>
              <a:t> open attitude (</a:t>
            </a:r>
            <a:r>
              <a:rPr lang="nl-NL" sz="3200" dirty="0" err="1" smtClean="0"/>
              <a:t>participative</a:t>
            </a:r>
            <a:r>
              <a:rPr lang="nl-NL" sz="3200" dirty="0" smtClean="0"/>
              <a:t>), skills, </a:t>
            </a:r>
            <a:r>
              <a:rPr lang="nl-NL" sz="3200" dirty="0" err="1" smtClean="0"/>
              <a:t>knowledge</a:t>
            </a:r>
            <a:r>
              <a:rPr lang="nl-NL" sz="3200" dirty="0" smtClean="0"/>
              <a:t>)</a:t>
            </a:r>
          </a:p>
          <a:p>
            <a:r>
              <a:rPr lang="nl-NL" sz="3200" dirty="0" smtClean="0"/>
              <a:t>Talk ‘</a:t>
            </a:r>
            <a:r>
              <a:rPr lang="nl-NL" sz="3200" b="1" dirty="0" err="1" smtClean="0"/>
              <a:t>with</a:t>
            </a:r>
            <a:r>
              <a:rPr lang="nl-NL" sz="3200" dirty="0" smtClean="0"/>
              <a:t>’ </a:t>
            </a:r>
            <a:r>
              <a:rPr lang="nl-NL" sz="3200" dirty="0" err="1" smtClean="0"/>
              <a:t>youth</a:t>
            </a:r>
            <a:r>
              <a:rPr lang="nl-NL" sz="3200" dirty="0" smtClean="0"/>
              <a:t>, </a:t>
            </a:r>
            <a:r>
              <a:rPr lang="nl-NL" sz="3200" dirty="0" err="1" smtClean="0"/>
              <a:t>not</a:t>
            </a:r>
            <a:r>
              <a:rPr lang="nl-NL" sz="3200" dirty="0" smtClean="0"/>
              <a:t> ‘</a:t>
            </a:r>
            <a:r>
              <a:rPr lang="nl-NL" sz="3200" b="1" dirty="0" err="1" smtClean="0"/>
              <a:t>about</a:t>
            </a:r>
            <a:r>
              <a:rPr lang="nl-NL" sz="3200" dirty="0" smtClean="0"/>
              <a:t>’ </a:t>
            </a:r>
            <a:r>
              <a:rPr lang="nl-NL" sz="3200" dirty="0" err="1" smtClean="0"/>
              <a:t>youth</a:t>
            </a:r>
            <a:r>
              <a:rPr lang="nl-NL" sz="3200" dirty="0" smtClean="0"/>
              <a:t> </a:t>
            </a:r>
          </a:p>
          <a:p>
            <a:r>
              <a:rPr lang="nl-NL" sz="3200" dirty="0" err="1" smtClean="0"/>
              <a:t>Youth</a:t>
            </a:r>
            <a:r>
              <a:rPr lang="nl-NL" sz="3200" dirty="0" smtClean="0"/>
              <a:t> is </a:t>
            </a:r>
            <a:r>
              <a:rPr lang="nl-NL" sz="3200" b="1" dirty="0" err="1" smtClean="0"/>
              <a:t>not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the</a:t>
            </a:r>
            <a:r>
              <a:rPr lang="nl-NL" sz="3200" b="1" dirty="0" smtClean="0"/>
              <a:t> “</a:t>
            </a:r>
            <a:r>
              <a:rPr lang="nl-NL" sz="3200" b="1" dirty="0" err="1" smtClean="0"/>
              <a:t>not-yet</a:t>
            </a:r>
            <a:r>
              <a:rPr lang="nl-NL" sz="3200" b="1" dirty="0" smtClean="0"/>
              <a:t>” part of society</a:t>
            </a:r>
            <a:r>
              <a:rPr lang="nl-NL" sz="3200" dirty="0" smtClean="0"/>
              <a:t>, </a:t>
            </a:r>
            <a:r>
              <a:rPr lang="nl-NL" sz="3200" dirty="0" err="1" smtClean="0"/>
              <a:t>they</a:t>
            </a:r>
            <a:r>
              <a:rPr lang="nl-NL" sz="3200" dirty="0" smtClean="0"/>
              <a:t> are </a:t>
            </a:r>
            <a:r>
              <a:rPr lang="nl-NL" sz="3200" dirty="0" err="1" smtClean="0"/>
              <a:t>fully</a:t>
            </a:r>
            <a:r>
              <a:rPr lang="nl-NL" sz="3200" dirty="0" smtClean="0"/>
              <a:t> part of </a:t>
            </a:r>
            <a:r>
              <a:rPr lang="nl-NL" sz="3200" dirty="0" err="1" smtClean="0"/>
              <a:t>it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15523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develop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on a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</a:rPr>
              <a:t>supra-</a:t>
            </a:r>
            <a:r>
              <a:rPr lang="nl-NL" b="1" dirty="0" err="1" smtClean="0">
                <a:solidFill>
                  <a:schemeClr val="accent2">
                    <a:lumMod val="50000"/>
                  </a:schemeClr>
                </a:solidFill>
              </a:rPr>
              <a:t>local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 level?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nl-NL" b="1" dirty="0" err="1" smtClean="0"/>
              <a:t>Bonding</a:t>
            </a:r>
            <a:endParaRPr lang="nl-NL" b="1" dirty="0" smtClean="0"/>
          </a:p>
          <a:p>
            <a:r>
              <a:rPr lang="nl-NL" dirty="0" err="1" smtClean="0"/>
              <a:t>Supporting</a:t>
            </a:r>
            <a:r>
              <a:rPr lang="nl-NL" dirty="0" smtClean="0"/>
              <a:t>, training, </a:t>
            </a:r>
            <a:r>
              <a:rPr lang="nl-NL" b="1" dirty="0" err="1" smtClean="0"/>
              <a:t>capacity</a:t>
            </a:r>
            <a:r>
              <a:rPr lang="nl-NL" b="1" dirty="0" smtClean="0"/>
              <a:t> building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volunteers</a:t>
            </a:r>
            <a:endParaRPr lang="nl-NL" dirty="0" smtClean="0"/>
          </a:p>
          <a:p>
            <a:r>
              <a:rPr lang="nl-NL" dirty="0" smtClean="0"/>
              <a:t>A </a:t>
            </a:r>
            <a:r>
              <a:rPr lang="nl-NL" b="1" dirty="0" err="1" smtClean="0"/>
              <a:t>channel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</a:t>
            </a:r>
            <a:r>
              <a:rPr lang="nl-NL" b="1" dirty="0" err="1" smtClean="0"/>
              <a:t>appreciation</a:t>
            </a:r>
            <a:r>
              <a:rPr lang="nl-NL" b="1" dirty="0" smtClean="0"/>
              <a:t>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volunteers</a:t>
            </a:r>
            <a:r>
              <a:rPr lang="nl-NL" dirty="0" smtClean="0"/>
              <a:t>/</a:t>
            </a:r>
            <a:r>
              <a:rPr lang="nl-NL" dirty="0" err="1" smtClean="0"/>
              <a:t>workers</a:t>
            </a:r>
            <a:endParaRPr lang="nl-NL" dirty="0"/>
          </a:p>
          <a:p>
            <a:r>
              <a:rPr lang="nl-NL" b="1" dirty="0" err="1" smtClean="0"/>
              <a:t>Identification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initiatives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don’t</a:t>
            </a:r>
            <a:r>
              <a:rPr lang="nl-NL" dirty="0" smtClean="0"/>
              <a:t> feel </a:t>
            </a:r>
            <a:r>
              <a:rPr lang="nl-NL" dirty="0" err="1" smtClean="0"/>
              <a:t>alone</a:t>
            </a:r>
            <a:r>
              <a:rPr lang="nl-NL" dirty="0" smtClean="0"/>
              <a:t>.</a:t>
            </a:r>
          </a:p>
          <a:p>
            <a:r>
              <a:rPr lang="nl-NL" b="1" dirty="0" err="1" smtClean="0"/>
              <a:t>Deepening</a:t>
            </a:r>
            <a:r>
              <a:rPr lang="nl-NL" dirty="0" smtClean="0"/>
              <a:t> </a:t>
            </a:r>
            <a:r>
              <a:rPr lang="nl-NL" dirty="0" err="1" smtClean="0"/>
              <a:t>insights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, shared </a:t>
            </a:r>
            <a:r>
              <a:rPr lang="nl-NL" dirty="0" err="1" smtClean="0"/>
              <a:t>values</a:t>
            </a:r>
            <a:endParaRPr lang="nl-NL" dirty="0" smtClean="0"/>
          </a:p>
          <a:p>
            <a:r>
              <a:rPr lang="nl-NL" dirty="0" err="1" smtClean="0"/>
              <a:t>Securing</a:t>
            </a:r>
            <a:r>
              <a:rPr lang="nl-NL" dirty="0" smtClean="0"/>
              <a:t> </a:t>
            </a:r>
            <a:r>
              <a:rPr lang="nl-NL" b="1" dirty="0" err="1" smtClean="0"/>
              <a:t>continuity</a:t>
            </a:r>
            <a:r>
              <a:rPr lang="nl-NL" dirty="0" smtClean="0"/>
              <a:t> (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certain</a:t>
            </a:r>
            <a:r>
              <a:rPr lang="nl-NL" dirty="0" smtClean="0"/>
              <a:t> </a:t>
            </a:r>
            <a:r>
              <a:rPr lang="nl-NL" dirty="0" err="1" smtClean="0"/>
              <a:t>degree</a:t>
            </a:r>
            <a:r>
              <a:rPr lang="nl-NL" dirty="0" smtClean="0"/>
              <a:t>)</a:t>
            </a:r>
          </a:p>
          <a:p>
            <a:r>
              <a:rPr lang="nl-NL" dirty="0" smtClean="0"/>
              <a:t>It </a:t>
            </a:r>
            <a:r>
              <a:rPr lang="nl-NL" dirty="0" err="1" smtClean="0"/>
              <a:t>helps</a:t>
            </a:r>
            <a:r>
              <a:rPr lang="nl-NL" dirty="0" smtClean="0"/>
              <a:t> </a:t>
            </a:r>
            <a:r>
              <a:rPr lang="nl-NL" b="1" dirty="0" err="1" smtClean="0"/>
              <a:t>dissemination</a:t>
            </a:r>
            <a:r>
              <a:rPr lang="nl-NL" dirty="0" smtClean="0"/>
              <a:t> of “</a:t>
            </a:r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r>
              <a:rPr lang="nl-NL" dirty="0" smtClean="0"/>
              <a:t>”,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(policy) actors</a:t>
            </a:r>
          </a:p>
          <a:p>
            <a:r>
              <a:rPr lang="nl-NL" b="1" dirty="0" err="1" smtClean="0"/>
              <a:t>Advocacy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unique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valuable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in </a:t>
            </a:r>
            <a:r>
              <a:rPr lang="nl-NL" dirty="0" err="1" smtClean="0"/>
              <a:t>several</a:t>
            </a:r>
            <a:r>
              <a:rPr lang="nl-NL" dirty="0" smtClean="0"/>
              <a:t> </a:t>
            </a:r>
            <a:r>
              <a:rPr lang="nl-NL" dirty="0" err="1" smtClean="0"/>
              <a:t>communities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2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468</Words>
  <Application>Microsoft Macintosh PowerPoint</Application>
  <PresentationFormat>Breedbeeld</PresentationFormat>
  <Paragraphs>68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 Rounded MT Bold</vt:lpstr>
      <vt:lpstr>Calibri</vt:lpstr>
      <vt:lpstr>Calibri Light</vt:lpstr>
      <vt:lpstr>Arial</vt:lpstr>
      <vt:lpstr>Office-thema</vt:lpstr>
      <vt:lpstr>Value of Youthwork and supporting Youthwork in the local community</vt:lpstr>
      <vt:lpstr>Different views on youth policy</vt:lpstr>
      <vt:lpstr>Ingredients of a powerful youth(work)policy</vt:lpstr>
      <vt:lpstr>Youthwork</vt:lpstr>
      <vt:lpstr>Youthwork</vt:lpstr>
      <vt:lpstr>Value of playing</vt:lpstr>
      <vt:lpstr>The municipality/ Local Government</vt:lpstr>
      <vt:lpstr>The municipality/Local Government</vt:lpstr>
      <vt:lpstr>What can you develop on a supra-local level?</vt:lpstr>
      <vt:lpstr>Possible threats, things to watch out for …</vt:lpstr>
      <vt:lpstr>So, now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 Youthwork in the local community</dc:title>
  <dc:creator>Ben Verstreyden</dc:creator>
  <cp:lastModifiedBy>Ben Verstreyden</cp:lastModifiedBy>
  <cp:revision>23</cp:revision>
  <dcterms:created xsi:type="dcterms:W3CDTF">2015-11-06T08:21:59Z</dcterms:created>
  <dcterms:modified xsi:type="dcterms:W3CDTF">2015-11-06T11:05:25Z</dcterms:modified>
</cp:coreProperties>
</file>