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52"/>
  </p:notesMasterIdLst>
  <p:handoutMasterIdLst>
    <p:handoutMasterId r:id="rId53"/>
  </p:handoutMasterIdLst>
  <p:sldIdLst>
    <p:sldId id="258" r:id="rId6"/>
    <p:sldId id="259" r:id="rId7"/>
    <p:sldId id="260" r:id="rId8"/>
    <p:sldId id="261" r:id="rId9"/>
    <p:sldId id="263" r:id="rId10"/>
    <p:sldId id="290" r:id="rId11"/>
    <p:sldId id="264" r:id="rId12"/>
    <p:sldId id="265" r:id="rId13"/>
    <p:sldId id="266" r:id="rId14"/>
    <p:sldId id="268" r:id="rId15"/>
    <p:sldId id="269" r:id="rId16"/>
    <p:sldId id="297" r:id="rId17"/>
    <p:sldId id="289" r:id="rId18"/>
    <p:sldId id="293" r:id="rId19"/>
    <p:sldId id="307" r:id="rId20"/>
    <p:sldId id="306" r:id="rId21"/>
    <p:sldId id="315" r:id="rId22"/>
    <p:sldId id="294" r:id="rId23"/>
    <p:sldId id="310" r:id="rId24"/>
    <p:sldId id="303" r:id="rId25"/>
    <p:sldId id="317" r:id="rId26"/>
    <p:sldId id="316" r:id="rId27"/>
    <p:sldId id="304" r:id="rId28"/>
    <p:sldId id="301" r:id="rId29"/>
    <p:sldId id="338" r:id="rId30"/>
    <p:sldId id="296" r:id="rId31"/>
    <p:sldId id="318" r:id="rId32"/>
    <p:sldId id="319" r:id="rId33"/>
    <p:sldId id="320" r:id="rId34"/>
    <p:sldId id="321" r:id="rId35"/>
    <p:sldId id="326" r:id="rId36"/>
    <p:sldId id="323" r:id="rId37"/>
    <p:sldId id="324" r:id="rId38"/>
    <p:sldId id="322" r:id="rId39"/>
    <p:sldId id="325" r:id="rId40"/>
    <p:sldId id="328" r:id="rId41"/>
    <p:sldId id="327" r:id="rId42"/>
    <p:sldId id="330" r:id="rId43"/>
    <p:sldId id="329" r:id="rId44"/>
    <p:sldId id="334" r:id="rId45"/>
    <p:sldId id="333" r:id="rId46"/>
    <p:sldId id="332" r:id="rId47"/>
    <p:sldId id="331" r:id="rId48"/>
    <p:sldId id="335" r:id="rId49"/>
    <p:sldId id="343" r:id="rId50"/>
    <p:sldId id="344" r:id="rId51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3" autoAdjust="0"/>
  </p:normalViewPr>
  <p:slideViewPr>
    <p:cSldViewPr>
      <p:cViewPr varScale="1">
        <p:scale>
          <a:sx n="95" d="100"/>
          <a:sy n="9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34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33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33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C40536D9-7787-439C-B246-5D9876715B4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6135" cy="49633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55" y="9430308"/>
            <a:ext cx="2946135" cy="49633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71350F8E-C533-43E2-B224-799DF4E49B48}" type="slidenum">
              <a:rPr lang="fr-BE" smtClean="0"/>
              <a:pPr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790E2-9807-43C5-94DF-C120125A337F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CE5D8-7CAF-4E87-ACCD-C11DF9A25A7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7C5E2-E879-4F39-A5D0-EB5A63095128}" type="slidenum">
              <a:rPr lang="nl-BE"/>
              <a:pPr/>
              <a:t>15</a:t>
            </a:fld>
            <a:endParaRPr lang="nl-BE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000" u="sng"/>
              <a:t>Akkoorden en overeenkomsten Comm :</a:t>
            </a:r>
          </a:p>
          <a:p>
            <a:r>
              <a:rPr lang="nl-BE" sz="1000"/>
              <a:t>- samenstelling : zorgverstrekkers en ziekenfondsen</a:t>
            </a:r>
          </a:p>
          <a:p>
            <a:r>
              <a:rPr lang="nl-BE" sz="1000"/>
              <a:t>- taken : negotiëren van tarieven en erelonen, voorleggen van budgettaire behoeften, voorstellen van nieuwe terugbetalingen</a:t>
            </a:r>
          </a:p>
          <a:p>
            <a:endParaRPr lang="nl-BE" sz="1000"/>
          </a:p>
          <a:p>
            <a:r>
              <a:rPr lang="nl-BE" sz="1000" u="sng"/>
              <a:t>CBC :</a:t>
            </a:r>
          </a:p>
          <a:p>
            <a:r>
              <a:rPr lang="nl-BE" sz="1000"/>
              <a:t>- samenstelling : zorgverstrekkers, ziekenfondsen, WG’s/WN’s/ZS, experten</a:t>
            </a:r>
          </a:p>
          <a:p>
            <a:r>
              <a:rPr lang="nl-BE" sz="1000"/>
              <a:t>- taken : opvolgen uitgaven, evoluties en voorspellingen, verwittigen instanties indien (dreiging tot) overschrijding budget</a:t>
            </a:r>
          </a:p>
          <a:p>
            <a:endParaRPr lang="nl-BE" sz="1000"/>
          </a:p>
          <a:p>
            <a:r>
              <a:rPr lang="nl-BE" sz="1000" u="sng"/>
              <a:t>Verzekeringscomité :</a:t>
            </a:r>
          </a:p>
          <a:p>
            <a:r>
              <a:rPr lang="nl-BE" sz="1000"/>
              <a:t>- samenstelling : zorgverstrekkers, ziekenfondsen, “sociale partners” met raadgevende stem</a:t>
            </a:r>
          </a:p>
          <a:p>
            <a:r>
              <a:rPr lang="nl-BE" sz="1000"/>
              <a:t>- voorstellen van een globaal en sectorieel jaarlijks budget aan de algemene raad, voor-goedkeuring van de voorstellen tot wijziging of invoering van nieuwe terugbetalingen en de akkoorden met de zorgverstrekkers</a:t>
            </a:r>
          </a:p>
          <a:p>
            <a:endParaRPr lang="nl-BE" sz="1000"/>
          </a:p>
          <a:p>
            <a:r>
              <a:rPr lang="nl-BE" sz="1000" u="sng"/>
              <a:t>Algemene Raad :</a:t>
            </a:r>
          </a:p>
          <a:p>
            <a:r>
              <a:rPr lang="nl-BE" sz="1000"/>
              <a:t>- samenstelling : “sociale partners” en regeringsvertw (3/4), ziekenfondsen (1/4), zorgverstrekkers met raadgevende stem</a:t>
            </a:r>
          </a:p>
          <a:p>
            <a:r>
              <a:rPr lang="nl-BE" sz="1000"/>
              <a:t>- taken : bepalen van het gezondheidsbeleid, goedkeuren van het budget (globaal + sectorieel), nemen van correctieve maatregelen voor budgetoverschrijdende sectoren, goedkeuren van de voorstellen tot wijziging of invoering van nieuwe terugbetalingen, goedkeuren van de akkoorden met de zorgverstrekkers, rapporteren aan de Minister</a:t>
            </a:r>
            <a:endParaRPr lang="nl-NL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EB73-159E-444B-BCD8-D64BFA580D5C}" type="datetimeFigureOut">
              <a:rPr lang="fr-BE" smtClean="0"/>
              <a:pPr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5021-B573-473E-9880-F9347D8138EC}" type="slidenum">
              <a:rPr lang="fr-BE" smtClean="0"/>
              <a:pPr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eraardsbergen.be/upload/Stad_Geraardsbergen/AA%20FOTO%20ALGEMEEN/vraagteken.gif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>
              <a:latin typeface="Trebuchet MS" pitchFamily="34" charset="0"/>
            </a:endParaRPr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772400" cy="1728192"/>
          </a:xfrm>
        </p:spPr>
        <p:txBody>
          <a:bodyPr>
            <a:noAutofit/>
          </a:bodyPr>
          <a:lstStyle/>
          <a:p>
            <a:pPr lvl="0"/>
            <a:r>
              <a:rPr lang="fr-BE" sz="4000" dirty="0" err="1" smtClean="0">
                <a:latin typeface="Trebuchet MS" pitchFamily="34" charset="0"/>
              </a:rPr>
              <a:t>Gedecentraliseerd</a:t>
            </a:r>
            <a:r>
              <a:rPr lang="fr-BE" sz="4000" dirty="0" smtClean="0">
                <a:latin typeface="Trebuchet MS" pitchFamily="34" charset="0"/>
              </a:rPr>
              <a:t> Forum</a:t>
            </a:r>
            <a:br>
              <a:rPr lang="fr-BE" sz="4000" dirty="0" smtClean="0">
                <a:latin typeface="Trebuchet MS" pitchFamily="34" charset="0"/>
              </a:rPr>
            </a:br>
            <a:r>
              <a:rPr lang="fr-BE" sz="4000" dirty="0" err="1" smtClean="0">
                <a:latin typeface="Trebuchet MS" pitchFamily="34" charset="0"/>
              </a:rPr>
              <a:t>Leuven</a:t>
            </a:r>
            <a:r>
              <a:rPr lang="fr-BE" sz="4000" dirty="0" smtClean="0">
                <a:latin typeface="Trebuchet MS" pitchFamily="34" charset="0"/>
              </a:rPr>
              <a:t> 25-27 </a:t>
            </a:r>
            <a:r>
              <a:rPr lang="fr-BE" sz="4000" dirty="0" err="1" smtClean="0">
                <a:latin typeface="Trebuchet MS" pitchFamily="34" charset="0"/>
              </a:rPr>
              <a:t>oktober</a:t>
            </a:r>
            <a:r>
              <a:rPr lang="fr-BE" sz="4000" dirty="0" smtClean="0">
                <a:latin typeface="Trebuchet MS" pitchFamily="34" charset="0"/>
              </a:rPr>
              <a:t> 2013</a:t>
            </a:r>
            <a:endParaRPr lang="fr-BE" sz="4000" dirty="0">
              <a:latin typeface="Trebuchet MS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544522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Tonnie</a:t>
            </a:r>
            <a:r>
              <a:rPr lang="fr-BE" dirty="0" smtClean="0"/>
              <a:t> </a:t>
            </a:r>
            <a:r>
              <a:rPr lang="fr-BE" dirty="0" err="1" smtClean="0"/>
              <a:t>Steeman</a:t>
            </a:r>
            <a:endParaRPr lang="fr-BE" dirty="0" smtClean="0"/>
          </a:p>
          <a:p>
            <a:r>
              <a:rPr lang="fr-BE" dirty="0" err="1" smtClean="0"/>
              <a:t>Algemeen</a:t>
            </a:r>
            <a:r>
              <a:rPr lang="fr-BE" dirty="0" smtClean="0"/>
              <a:t> directeur CM </a:t>
            </a:r>
            <a:r>
              <a:rPr lang="fr-BE" dirty="0" err="1" smtClean="0"/>
              <a:t>regio</a:t>
            </a:r>
            <a:r>
              <a:rPr lang="fr-BE" dirty="0" smtClean="0"/>
              <a:t> Mechelen-Turnhout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</a:rPr>
              <a:t/>
            </a:r>
            <a:br>
              <a:rPr lang="nl-BE" sz="2800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II.2  Principes</a:t>
            </a:r>
            <a:r>
              <a:rPr lang="fr-BE" sz="2800" dirty="0" smtClean="0">
                <a:solidFill>
                  <a:schemeClr val="bg1"/>
                </a:solidFill>
              </a:rPr>
              <a:t/>
            </a:r>
            <a:br>
              <a:rPr lang="fr-BE" sz="2800" dirty="0" smtClean="0">
                <a:solidFill>
                  <a:schemeClr val="bg1"/>
                </a:solidFill>
              </a:rPr>
            </a:b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BE" sz="2800" dirty="0"/>
              <a:t> </a:t>
            </a:r>
            <a:endParaRPr lang="fr-BE" sz="3100" dirty="0"/>
          </a:p>
          <a:p>
            <a:pPr>
              <a:lnSpc>
                <a:spcPct val="80000"/>
              </a:lnSpc>
            </a:pPr>
            <a:r>
              <a:rPr lang="nl-BE" sz="3100" b="1" dirty="0" smtClean="0">
                <a:latin typeface="Arial" charset="0"/>
              </a:rPr>
              <a:t>Verzekering</a:t>
            </a:r>
          </a:p>
          <a:p>
            <a:pPr>
              <a:lnSpc>
                <a:spcPct val="80000"/>
              </a:lnSpc>
              <a:buNone/>
            </a:pPr>
            <a:endParaRPr lang="nl-BE" sz="3100" b="1" dirty="0" smtClean="0">
              <a:latin typeface="Arial" charset="0"/>
            </a:endParaRPr>
          </a:p>
          <a:p>
            <a:pPr lvl="3">
              <a:lnSpc>
                <a:spcPct val="80000"/>
              </a:lnSpc>
            </a:pPr>
            <a:r>
              <a:rPr lang="nl-BE" sz="3100" dirty="0" smtClean="0"/>
              <a:t>Bijdragen</a:t>
            </a:r>
            <a:br>
              <a:rPr lang="nl-BE" sz="3100" dirty="0" smtClean="0"/>
            </a:br>
            <a:endParaRPr lang="nl-BE" sz="3100" dirty="0" smtClean="0"/>
          </a:p>
          <a:p>
            <a:pPr lvl="3">
              <a:lnSpc>
                <a:spcPct val="80000"/>
              </a:lnSpc>
            </a:pPr>
            <a:r>
              <a:rPr lang="nl-BE" sz="3100" dirty="0" smtClean="0"/>
              <a:t>Principe van proportionaliteit</a:t>
            </a:r>
          </a:p>
          <a:p>
            <a:pPr>
              <a:lnSpc>
                <a:spcPct val="80000"/>
              </a:lnSpc>
            </a:pPr>
            <a:endParaRPr lang="nl-BE" sz="31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nl-BE" sz="3100" b="1" dirty="0" smtClean="0">
                <a:latin typeface="Arial" charset="0"/>
              </a:rPr>
              <a:t>Solidariteit</a:t>
            </a:r>
          </a:p>
          <a:p>
            <a:pPr>
              <a:lnSpc>
                <a:spcPct val="80000"/>
              </a:lnSpc>
              <a:buNone/>
            </a:pPr>
            <a:endParaRPr lang="nl-BE" sz="3100" b="1" dirty="0" smtClean="0">
              <a:latin typeface="Arial" charset="0"/>
            </a:endParaRPr>
          </a:p>
          <a:p>
            <a:pPr lvl="3">
              <a:lnSpc>
                <a:spcPct val="80000"/>
              </a:lnSpc>
            </a:pPr>
            <a:r>
              <a:rPr lang="nl-BE" sz="3100" dirty="0" smtClean="0"/>
              <a:t>Een </a:t>
            </a:r>
            <a:r>
              <a:rPr lang="nl-BE" sz="3100" i="1" dirty="0" smtClean="0"/>
              <a:t>sociale</a:t>
            </a:r>
            <a:r>
              <a:rPr lang="nl-BE" sz="3100" dirty="0" smtClean="0"/>
              <a:t> verzekering</a:t>
            </a:r>
            <a:br>
              <a:rPr lang="nl-BE" sz="3100" dirty="0" smtClean="0"/>
            </a:br>
            <a:endParaRPr lang="nl-BE" sz="3100" dirty="0" smtClean="0"/>
          </a:p>
          <a:p>
            <a:pPr lvl="3">
              <a:lnSpc>
                <a:spcPct val="80000"/>
              </a:lnSpc>
            </a:pPr>
            <a:r>
              <a:rPr lang="nl-BE" sz="3100" dirty="0" smtClean="0"/>
              <a:t>Twee soorten van solidariteit</a:t>
            </a:r>
            <a:br>
              <a:rPr lang="nl-BE" sz="3100" dirty="0" smtClean="0"/>
            </a:br>
            <a:endParaRPr lang="nl-BE" sz="3100" dirty="0" smtClean="0"/>
          </a:p>
          <a:p>
            <a:pPr lvl="4">
              <a:lnSpc>
                <a:spcPct val="80000"/>
              </a:lnSpc>
            </a:pPr>
            <a:r>
              <a:rPr lang="nl-BE" sz="3100" dirty="0" smtClean="0"/>
              <a:t>horizontaal</a:t>
            </a:r>
          </a:p>
          <a:p>
            <a:pPr lvl="4">
              <a:lnSpc>
                <a:spcPct val="80000"/>
              </a:lnSpc>
            </a:pPr>
            <a:r>
              <a:rPr lang="nl-BE" sz="3100" dirty="0" smtClean="0"/>
              <a:t>verticaal</a:t>
            </a:r>
            <a:endParaRPr lang="nl-NL" sz="3100" dirty="0" smtClean="0"/>
          </a:p>
          <a:p>
            <a:pPr marL="0" indent="0">
              <a:buNone/>
            </a:pPr>
            <a:endParaRPr lang="nl-BE" sz="2800" dirty="0" smtClean="0"/>
          </a:p>
          <a:p>
            <a:pPr>
              <a:buNone/>
            </a:pPr>
            <a:r>
              <a:rPr lang="nl-BE" sz="2800" dirty="0"/>
              <a:t> </a:t>
            </a:r>
            <a:endParaRPr lang="fr-BE" sz="2800" dirty="0"/>
          </a:p>
          <a:p>
            <a:pPr marL="0" indent="0"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BE" dirty="0" err="1" smtClean="0">
                <a:solidFill>
                  <a:schemeClr val="bg1"/>
                </a:solidFill>
              </a:rPr>
              <a:t>Verzekering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BE" sz="2800" dirty="0" smtClean="0"/>
              <a:t>Verplichte betaling van bijdrage wanneer je geld verdient </a:t>
            </a:r>
          </a:p>
          <a:p>
            <a:pPr marL="0" indent="0"/>
            <a:endParaRPr lang="nl-BE" sz="1600" dirty="0" smtClean="0"/>
          </a:p>
          <a:p>
            <a:pPr marL="0" indent="0"/>
            <a:r>
              <a:rPr lang="nl-BE" sz="2800" dirty="0" smtClean="0"/>
              <a:t>Bijdragebetaling geeft recht op uitkering of tegemoetkoming</a:t>
            </a:r>
          </a:p>
          <a:p>
            <a:pPr marL="0" indent="0"/>
            <a:endParaRPr lang="nl-BE" sz="1600" dirty="0" smtClean="0"/>
          </a:p>
          <a:p>
            <a:pPr marL="0" indent="0"/>
            <a:r>
              <a:rPr lang="nl-BE" sz="2800" dirty="0" smtClean="0"/>
              <a:t>Hoe hoger je inkomen, hoe hoger je bijdrage, hoe hoger je uitkering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1600" dirty="0" smtClean="0"/>
          </a:p>
          <a:p>
            <a:pPr marL="0" indent="0"/>
            <a:r>
              <a:rPr lang="nl-BE" sz="2400" dirty="0" err="1" smtClean="0"/>
              <a:t>Actieven</a:t>
            </a:r>
            <a:r>
              <a:rPr lang="nl-BE" sz="2400" dirty="0" smtClean="0"/>
              <a:t> betalen voor niet-actieven</a:t>
            </a:r>
            <a:br>
              <a:rPr lang="nl-BE" sz="2400" dirty="0" smtClean="0"/>
            </a:br>
            <a:endParaRPr lang="nl-BE" sz="2400" dirty="0" smtClean="0"/>
          </a:p>
          <a:p>
            <a:pPr marL="0" indent="0"/>
            <a:r>
              <a:rPr lang="nl-BE" sz="2400" dirty="0" smtClean="0"/>
              <a:t>Wie meer verdient, betaalt meer</a:t>
            </a:r>
            <a:br>
              <a:rPr lang="nl-BE" sz="2400" dirty="0" smtClean="0"/>
            </a:br>
            <a:endParaRPr lang="nl-BE" sz="2400" dirty="0" smtClean="0"/>
          </a:p>
          <a:p>
            <a:pPr marL="0" indent="0"/>
            <a:r>
              <a:rPr lang="nl-BE" sz="2400" dirty="0" smtClean="0"/>
              <a:t>Iemand met personen ten laste = hogere uitkering</a:t>
            </a:r>
            <a:br>
              <a:rPr lang="nl-BE" sz="2400" dirty="0" smtClean="0"/>
            </a:br>
            <a:endParaRPr lang="nl-BE" sz="2400" dirty="0" smtClean="0"/>
          </a:p>
          <a:p>
            <a:pPr marL="0" indent="0"/>
            <a:r>
              <a:rPr lang="nl-BE" sz="2400" dirty="0" smtClean="0"/>
              <a:t>Onze sociale zekerheid herverdeelt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nl-BE" dirty="0" smtClean="0">
                <a:solidFill>
                  <a:schemeClr val="bg1"/>
                </a:solidFill>
              </a:rPr>
              <a:t>Solidariteit</a:t>
            </a:r>
            <a:br>
              <a:rPr lang="nl-BE" dirty="0" smtClean="0">
                <a:solidFill>
                  <a:schemeClr val="bg1"/>
                </a:solidFill>
              </a:rPr>
            </a:br>
            <a:endParaRPr lang="fr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dirty="0" smtClean="0">
                <a:solidFill>
                  <a:schemeClr val="bg1"/>
                </a:solidFill>
              </a:rPr>
              <a:t>II.3  Budget</a:t>
            </a:r>
            <a:endParaRPr lang="fr-BE" dirty="0">
              <a:solidFill>
                <a:schemeClr val="bg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95288" y="1196974"/>
            <a:ext cx="8353176" cy="5184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24744"/>
            <a:ext cx="80930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SECRETARIAT\TEMPLATE\Template Power Point\Blanco _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4300" y="-66675"/>
            <a:ext cx="9372600" cy="6991350"/>
          </a:xfrm>
          <a:prstGeom prst="rect">
            <a:avLst/>
          </a:prstGeom>
          <a:noFill/>
        </p:spPr>
      </p:pic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4221163"/>
            <a:ext cx="7488238" cy="2232025"/>
          </a:xfrm>
          <a:ln/>
        </p:spPr>
        <p:txBody>
          <a:bodyPr/>
          <a:lstStyle/>
          <a:p>
            <a:endParaRPr lang="nl-NL"/>
          </a:p>
          <a:p>
            <a:pPr lvl="1"/>
            <a:endParaRPr lang="en-GB" sz="1400"/>
          </a:p>
          <a:p>
            <a:pPr lvl="4"/>
            <a:r>
              <a:rPr lang="en-GB" sz="1400"/>
              <a:t>     geneesheren</a:t>
            </a:r>
          </a:p>
          <a:p>
            <a:pPr lvl="4"/>
            <a:r>
              <a:rPr lang="en-GB" sz="1400"/>
              <a:t>     tandartsen</a:t>
            </a:r>
          </a:p>
          <a:p>
            <a:pPr lvl="4"/>
            <a:r>
              <a:rPr lang="en-GB" sz="1400"/>
              <a:t>     verpleegkundigen</a:t>
            </a:r>
          </a:p>
          <a:p>
            <a:pPr lvl="4"/>
            <a:r>
              <a:rPr lang="en-GB" sz="1400"/>
              <a:t>     ...</a:t>
            </a:r>
            <a:endParaRPr lang="nl-NL" sz="1400"/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3124200" y="1752600"/>
            <a:ext cx="3124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Alg. Raad RIZIV</a:t>
            </a:r>
            <a:endParaRPr lang="en-GB" sz="2400">
              <a:latin typeface="Franklin Gothic Medium" pitchFamily="34" charset="0"/>
            </a:endParaRP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2971800" y="2362200"/>
            <a:ext cx="3429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>
                <a:latin typeface="Franklin Gothic Medium" pitchFamily="34" charset="0"/>
              </a:rPr>
              <a:t>Verzekeringscomité</a:t>
            </a:r>
            <a:endParaRPr lang="en-GB" sz="2400">
              <a:latin typeface="Franklin Gothic Medium" pitchFamily="34" charset="0"/>
            </a:endParaRPr>
          </a:p>
        </p:txBody>
      </p:sp>
      <p:sp>
        <p:nvSpPr>
          <p:cNvPr id="447494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1400">
                <a:latin typeface="Franklin Gothic Medium" pitchFamily="34" charset="0"/>
              </a:rPr>
              <a:t> CBC</a:t>
            </a:r>
          </a:p>
          <a:p>
            <a:pPr marL="342900" indent="-342900" algn="ctr">
              <a:spcBef>
                <a:spcPct val="50000"/>
              </a:spcBef>
            </a:pPr>
            <a:endParaRPr lang="en-GB" sz="2400">
              <a:latin typeface="Franklin Gothic Medium" pitchFamily="34" charset="0"/>
            </a:endParaRPr>
          </a:p>
        </p:txBody>
      </p:sp>
      <p:sp>
        <p:nvSpPr>
          <p:cNvPr id="447495" name="Text Box 7"/>
          <p:cNvSpPr txBox="1">
            <a:spLocks noChangeArrowheads="1"/>
          </p:cNvSpPr>
          <p:nvPr/>
        </p:nvSpPr>
        <p:spPr bwMode="auto">
          <a:xfrm>
            <a:off x="2971800" y="3124200"/>
            <a:ext cx="3429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1200">
                <a:latin typeface="Franklin Gothic Medium" pitchFamily="34" charset="0"/>
              </a:rPr>
              <a:t>Dienst geneeskundige verzorging</a:t>
            </a:r>
          </a:p>
          <a:p>
            <a:pPr marL="342900" indent="-342900" algn="ctr">
              <a:spcBef>
                <a:spcPct val="50000"/>
              </a:spcBef>
            </a:pPr>
            <a:endParaRPr lang="en-GB" sz="2400">
              <a:latin typeface="Franklin Gothic Medium" pitchFamily="34" charset="0"/>
            </a:endParaRPr>
          </a:p>
        </p:txBody>
      </p:sp>
      <p:sp>
        <p:nvSpPr>
          <p:cNvPr id="447496" name="Text Box 8"/>
          <p:cNvSpPr txBox="1">
            <a:spLocks noChangeArrowheads="1"/>
          </p:cNvSpPr>
          <p:nvPr/>
        </p:nvSpPr>
        <p:spPr bwMode="auto">
          <a:xfrm>
            <a:off x="6705600" y="3048000"/>
            <a:ext cx="197008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1200">
                <a:latin typeface="Franklin Gothic Medium" pitchFamily="34" charset="0"/>
              </a:rPr>
              <a:t>erkenningsraden</a:t>
            </a:r>
          </a:p>
          <a:p>
            <a:pPr marL="342900" indent="-342900" algn="ctr">
              <a:spcBef>
                <a:spcPct val="50000"/>
              </a:spcBef>
            </a:pPr>
            <a:endParaRPr lang="en-GB" sz="1200">
              <a:latin typeface="Franklin Gothic Medium" pitchFamily="34" charset="0"/>
            </a:endParaRPr>
          </a:p>
        </p:txBody>
      </p:sp>
      <p:sp>
        <p:nvSpPr>
          <p:cNvPr id="447497" name="Text Box 9"/>
          <p:cNvSpPr txBox="1">
            <a:spLocks noChangeArrowheads="1"/>
          </p:cNvSpPr>
          <p:nvPr/>
        </p:nvSpPr>
        <p:spPr bwMode="auto">
          <a:xfrm>
            <a:off x="6705600" y="3429000"/>
            <a:ext cx="197008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1200">
                <a:latin typeface="Franklin Gothic Medium" pitchFamily="34" charset="0"/>
              </a:rPr>
              <a:t>College Geneesh-Dir</a:t>
            </a:r>
          </a:p>
        </p:txBody>
      </p:sp>
      <p:sp>
        <p:nvSpPr>
          <p:cNvPr id="447498" name="Text Box 10"/>
          <p:cNvSpPr txBox="1">
            <a:spLocks noChangeArrowheads="1"/>
          </p:cNvSpPr>
          <p:nvPr/>
        </p:nvSpPr>
        <p:spPr bwMode="auto">
          <a:xfrm>
            <a:off x="2057400" y="40386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1400">
                <a:latin typeface="Franklin Gothic Medium" pitchFamily="34" charset="0"/>
              </a:rPr>
              <a:t>Wetenschapp Raad</a:t>
            </a:r>
            <a:endParaRPr lang="en-GB" sz="2400">
              <a:latin typeface="Franklin Gothic Medium" pitchFamily="34" charset="0"/>
            </a:endParaRPr>
          </a:p>
        </p:txBody>
      </p:sp>
      <p:sp>
        <p:nvSpPr>
          <p:cNvPr id="447499" name="Text Box 11"/>
          <p:cNvSpPr txBox="1">
            <a:spLocks noChangeArrowheads="1"/>
          </p:cNvSpPr>
          <p:nvPr/>
        </p:nvSpPr>
        <p:spPr bwMode="auto">
          <a:xfrm>
            <a:off x="3733800" y="40386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GB" sz="1400">
                <a:latin typeface="Franklin Gothic Medium" pitchFamily="34" charset="0"/>
              </a:rPr>
              <a:t>Akkoorden en ov Comm </a:t>
            </a:r>
          </a:p>
          <a:p>
            <a:pPr marL="342900" indent="-342900" algn="ctr">
              <a:spcBef>
                <a:spcPct val="50000"/>
              </a:spcBef>
            </a:pPr>
            <a:endParaRPr lang="en-GB" sz="2400">
              <a:latin typeface="Franklin Gothic Medium" pitchFamily="34" charset="0"/>
            </a:endParaRPr>
          </a:p>
        </p:txBody>
      </p:sp>
      <p:sp>
        <p:nvSpPr>
          <p:cNvPr id="447500" name="Text Box 12"/>
          <p:cNvSpPr txBox="1">
            <a:spLocks noChangeArrowheads="1"/>
          </p:cNvSpPr>
          <p:nvPr/>
        </p:nvSpPr>
        <p:spPr bwMode="auto">
          <a:xfrm>
            <a:off x="5410200" y="40386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1400">
                <a:latin typeface="Franklin Gothic Medium" pitchFamily="34" charset="0"/>
              </a:rPr>
              <a:t>Technische Raad</a:t>
            </a:r>
            <a:endParaRPr lang="en-GB" sz="2400">
              <a:latin typeface="Franklin Gothic Medium" pitchFamily="34" charset="0"/>
            </a:endParaRPr>
          </a:p>
        </p:txBody>
      </p:sp>
      <p:sp>
        <p:nvSpPr>
          <p:cNvPr id="447501" name="Text Box 13"/>
          <p:cNvSpPr txBox="1">
            <a:spLocks noChangeArrowheads="1"/>
          </p:cNvSpPr>
          <p:nvPr/>
        </p:nvSpPr>
        <p:spPr bwMode="auto">
          <a:xfrm>
            <a:off x="7086600" y="40386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GB" sz="1200">
                <a:latin typeface="Franklin Gothic Medium" pitchFamily="34" charset="0"/>
              </a:rPr>
              <a:t>Profielen Commissie</a:t>
            </a:r>
            <a:endParaRPr lang="en-GB" sz="1400">
              <a:latin typeface="Franklin Gothic Medium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400">
              <a:latin typeface="Franklin Gothic Medium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2400">
              <a:latin typeface="Franklin Gothic Medium" pitchFamily="34" charset="0"/>
            </a:endParaRPr>
          </a:p>
        </p:txBody>
      </p:sp>
      <p:sp>
        <p:nvSpPr>
          <p:cNvPr id="447502" name="Line 14"/>
          <p:cNvSpPr>
            <a:spLocks noChangeShapeType="1"/>
          </p:cNvSpPr>
          <p:nvPr/>
        </p:nvSpPr>
        <p:spPr bwMode="auto">
          <a:xfrm flipV="1">
            <a:off x="4572000" y="2286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3" name="Line 15"/>
          <p:cNvSpPr>
            <a:spLocks noChangeShapeType="1"/>
          </p:cNvSpPr>
          <p:nvPr/>
        </p:nvSpPr>
        <p:spPr bwMode="auto">
          <a:xfrm>
            <a:off x="4572000" y="2895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4" name="Line 16"/>
          <p:cNvSpPr>
            <a:spLocks noChangeShapeType="1"/>
          </p:cNvSpPr>
          <p:nvPr/>
        </p:nvSpPr>
        <p:spPr bwMode="auto">
          <a:xfrm>
            <a:off x="1219200" y="38862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5" name="Line 17"/>
          <p:cNvSpPr>
            <a:spLocks noChangeShapeType="1"/>
          </p:cNvSpPr>
          <p:nvPr/>
        </p:nvSpPr>
        <p:spPr bwMode="auto">
          <a:xfrm>
            <a:off x="12192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6" name="Line 18"/>
          <p:cNvSpPr>
            <a:spLocks noChangeShapeType="1"/>
          </p:cNvSpPr>
          <p:nvPr/>
        </p:nvSpPr>
        <p:spPr bwMode="auto">
          <a:xfrm>
            <a:off x="28956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7" name="Line 19"/>
          <p:cNvSpPr>
            <a:spLocks noChangeShapeType="1"/>
          </p:cNvSpPr>
          <p:nvPr/>
        </p:nvSpPr>
        <p:spPr bwMode="auto">
          <a:xfrm>
            <a:off x="4572000" y="3657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8" name="Line 20"/>
          <p:cNvSpPr>
            <a:spLocks noChangeShapeType="1"/>
          </p:cNvSpPr>
          <p:nvPr/>
        </p:nvSpPr>
        <p:spPr bwMode="auto">
          <a:xfrm>
            <a:off x="62484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09" name="Line 21"/>
          <p:cNvSpPr>
            <a:spLocks noChangeShapeType="1"/>
          </p:cNvSpPr>
          <p:nvPr/>
        </p:nvSpPr>
        <p:spPr bwMode="auto">
          <a:xfrm>
            <a:off x="80010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0" name="Line 22"/>
          <p:cNvSpPr>
            <a:spLocks noChangeShapeType="1"/>
          </p:cNvSpPr>
          <p:nvPr/>
        </p:nvSpPr>
        <p:spPr bwMode="auto">
          <a:xfrm>
            <a:off x="6400800" y="341153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1" name="Line 23"/>
          <p:cNvSpPr>
            <a:spLocks noChangeShapeType="1"/>
          </p:cNvSpPr>
          <p:nvPr/>
        </p:nvSpPr>
        <p:spPr bwMode="auto">
          <a:xfrm>
            <a:off x="6553200" y="3200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2" name="Line 24"/>
          <p:cNvSpPr>
            <a:spLocks noChangeShapeType="1"/>
          </p:cNvSpPr>
          <p:nvPr/>
        </p:nvSpPr>
        <p:spPr bwMode="auto">
          <a:xfrm>
            <a:off x="6553200" y="3200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3" name="Line 25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4" name="Rectangle 26"/>
          <p:cNvSpPr>
            <a:spLocks noChangeArrowheads="1"/>
          </p:cNvSpPr>
          <p:nvPr/>
        </p:nvSpPr>
        <p:spPr bwMode="auto">
          <a:xfrm>
            <a:off x="381000" y="4038600"/>
            <a:ext cx="1600200" cy="762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5" name="Rectangle 27"/>
          <p:cNvSpPr>
            <a:spLocks noChangeArrowheads="1"/>
          </p:cNvSpPr>
          <p:nvPr/>
        </p:nvSpPr>
        <p:spPr bwMode="auto">
          <a:xfrm>
            <a:off x="3733800" y="4038600"/>
            <a:ext cx="1600200" cy="762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6" name="Rectangle 28"/>
          <p:cNvSpPr>
            <a:spLocks noChangeArrowheads="1"/>
          </p:cNvSpPr>
          <p:nvPr/>
        </p:nvSpPr>
        <p:spPr bwMode="auto">
          <a:xfrm>
            <a:off x="2971800" y="3124200"/>
            <a:ext cx="34290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7" name="Rectangle 29"/>
          <p:cNvSpPr>
            <a:spLocks noChangeArrowheads="1"/>
          </p:cNvSpPr>
          <p:nvPr/>
        </p:nvSpPr>
        <p:spPr bwMode="auto">
          <a:xfrm>
            <a:off x="2971800" y="2362200"/>
            <a:ext cx="34290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18" name="Rectangle 30"/>
          <p:cNvSpPr>
            <a:spLocks noChangeArrowheads="1"/>
          </p:cNvSpPr>
          <p:nvPr/>
        </p:nvSpPr>
        <p:spPr bwMode="auto">
          <a:xfrm>
            <a:off x="3124200" y="1752600"/>
            <a:ext cx="31242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itre 6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</a:rPr>
              <a:t>III. Organisatie en terugbetaling : structuur</a:t>
            </a:r>
            <a:br>
              <a:rPr lang="nl-BE" sz="2800" dirty="0" smtClean="0">
                <a:solidFill>
                  <a:schemeClr val="bg1"/>
                </a:solidFill>
              </a:rPr>
            </a:b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706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nl-BE" sz="2800" b="1" dirty="0" smtClean="0"/>
              <a:t>Verzekeringstegemoetkoming :</a:t>
            </a:r>
          </a:p>
          <a:p>
            <a:pPr>
              <a:spcBef>
                <a:spcPct val="0"/>
              </a:spcBef>
            </a:pPr>
            <a:r>
              <a:rPr lang="nl-BE" sz="2800" b="1" dirty="0" smtClean="0"/>
              <a:t>gemiddeld 75%</a:t>
            </a:r>
          </a:p>
          <a:p>
            <a:pPr>
              <a:spcBef>
                <a:spcPct val="0"/>
              </a:spcBef>
            </a:pPr>
            <a:endParaRPr lang="nl-BE" sz="2800" b="1" dirty="0" smtClean="0"/>
          </a:p>
          <a:p>
            <a:pPr>
              <a:spcBef>
                <a:spcPct val="0"/>
              </a:spcBef>
            </a:pPr>
            <a:r>
              <a:rPr lang="nl-BE" sz="2800" b="1" dirty="0" smtClean="0"/>
              <a:t>Remgeld : gemiddeld 25%</a:t>
            </a:r>
          </a:p>
          <a:p>
            <a:pPr>
              <a:spcBef>
                <a:spcPct val="0"/>
              </a:spcBef>
            </a:pPr>
            <a:endParaRPr lang="nl-BE" sz="2800" b="1" dirty="0" smtClean="0"/>
          </a:p>
          <a:p>
            <a:pPr>
              <a:spcBef>
                <a:spcPct val="0"/>
              </a:spcBef>
            </a:pPr>
            <a:r>
              <a:rPr lang="nl-BE" sz="2800" b="1" dirty="0" smtClean="0"/>
              <a:t>Betalingswijze :</a:t>
            </a:r>
          </a:p>
          <a:p>
            <a:pPr>
              <a:spcBef>
                <a:spcPct val="0"/>
              </a:spcBef>
            </a:pPr>
            <a:endParaRPr lang="nl-BE" sz="2800" b="1" dirty="0" smtClean="0"/>
          </a:p>
          <a:p>
            <a:pPr lvl="1">
              <a:spcBef>
                <a:spcPct val="0"/>
              </a:spcBef>
            </a:pPr>
            <a:r>
              <a:rPr lang="nl-BE" sz="2400" dirty="0" smtClean="0"/>
              <a:t>Contant</a:t>
            </a:r>
          </a:p>
          <a:p>
            <a:pPr lvl="1">
              <a:spcBef>
                <a:spcPct val="0"/>
              </a:spcBef>
            </a:pPr>
            <a:r>
              <a:rPr lang="nl-BE" sz="2400" dirty="0" smtClean="0"/>
              <a:t>(Sociale) Derde betaler</a:t>
            </a:r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nl-BE" sz="3600" dirty="0" smtClean="0">
                <a:solidFill>
                  <a:schemeClr val="bg1"/>
                </a:solidFill>
              </a:rPr>
              <a:t>Gezondheidszorg : terugbetaling</a:t>
            </a:r>
            <a:r>
              <a:rPr lang="nl-BE" dirty="0" smtClean="0"/>
              <a:t/>
            </a:r>
            <a:br>
              <a:rPr lang="nl-BE" dirty="0" smtClean="0"/>
            </a:br>
            <a:endParaRPr lang="fr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Wat betaalt de ziekteverzekering terug als je naar de dokter moet?</a:t>
            </a:r>
            <a:endParaRPr lang="fr-BE" sz="24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2" y="1341438"/>
            <a:ext cx="8208144" cy="5183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Hoeveel betaal je?</a:t>
            </a:r>
            <a:br>
              <a:rPr kumimoji="0" lang="nl-NL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Tussen artsen en		      </a:t>
            </a:r>
            <a:b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ziekenfondsen bestaan </a:t>
            </a:r>
            <a:b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 akkoorden ivm</a:t>
            </a:r>
            <a:b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terugbetalingstarieven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Geconventioneerde ↔</a:t>
            </a:r>
            <a:b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niet-geconventioneerde</a:t>
            </a:r>
            <a:b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artsen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00563" y="1412776"/>
            <a:ext cx="4175125" cy="511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nl-NL" sz="2400" dirty="0">
              <a:latin typeface="Franklin Gothic Medium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nl-NL" sz="2400" u="sng" dirty="0"/>
              <a:t>Hoeveel krijg je terug?</a:t>
            </a:r>
            <a:br>
              <a:rPr lang="nl-NL" sz="2400" u="sng" dirty="0"/>
            </a:br>
            <a:endParaRPr lang="nl-NL" sz="2400" u="sng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400" dirty="0"/>
              <a:t>Alle erkende prestaties zijn samengebracht in een lijst: de ‘nomenclatuur’ (= lijst met codenummers)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400" dirty="0"/>
              <a:t>Dat nomenclatuurnummer bepaalt de terugbetaling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u="sng" dirty="0" err="1" smtClean="0"/>
              <a:t>Concreet</a:t>
            </a:r>
            <a:r>
              <a:rPr lang="fr-BE" sz="2400" u="sng" dirty="0" smtClean="0"/>
              <a:t> </a:t>
            </a:r>
            <a:r>
              <a:rPr lang="fr-BE" sz="2400" u="sng" dirty="0" err="1" smtClean="0"/>
              <a:t>voorbeeld</a:t>
            </a:r>
            <a:r>
              <a:rPr lang="fr-BE" sz="2400" u="sng" dirty="0" smtClean="0"/>
              <a:t> 1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1- </a:t>
            </a:r>
            <a:r>
              <a:rPr lang="fr-BE" sz="2400" dirty="0" err="1" smtClean="0"/>
              <a:t>Geconventioneerde</a:t>
            </a:r>
            <a:r>
              <a:rPr lang="fr-BE" sz="2400" dirty="0" smtClean="0"/>
              <a:t> </a:t>
            </a:r>
            <a:r>
              <a:rPr lang="fr-BE" sz="2400" dirty="0" err="1" smtClean="0"/>
              <a:t>artsen</a:t>
            </a:r>
            <a:r>
              <a:rPr lang="fr-BE" sz="2400" dirty="0" smtClean="0"/>
              <a:t> / </a:t>
            </a:r>
            <a:r>
              <a:rPr lang="fr-BE" sz="2400" dirty="0" err="1" smtClean="0"/>
              <a:t>tandartsen</a:t>
            </a: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(100) – (75) = 25</a:t>
            </a:r>
          </a:p>
          <a:p>
            <a:pPr marL="0" indent="0">
              <a:buNone/>
            </a:pPr>
            <a:r>
              <a:rPr lang="fr-BE" sz="2400" dirty="0" smtClean="0"/>
              <a:t>(</a:t>
            </a:r>
            <a:r>
              <a:rPr lang="fr-BE" sz="2400" dirty="0" err="1" smtClean="0"/>
              <a:t>tarief</a:t>
            </a:r>
            <a:r>
              <a:rPr lang="fr-BE" sz="2400" dirty="0" smtClean="0"/>
              <a:t>) – (</a:t>
            </a:r>
            <a:r>
              <a:rPr lang="fr-BE" sz="2400" dirty="0" err="1" smtClean="0"/>
              <a:t>terugbetaling</a:t>
            </a:r>
            <a:r>
              <a:rPr lang="fr-BE" sz="2400" dirty="0" smtClean="0"/>
              <a:t>) = </a:t>
            </a:r>
            <a:r>
              <a:rPr lang="fr-BE" sz="2400" dirty="0" err="1" smtClean="0"/>
              <a:t>remgeld</a:t>
            </a:r>
            <a:endParaRPr lang="fr-BE" sz="2400" dirty="0" smtClean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2- Niet </a:t>
            </a:r>
            <a:r>
              <a:rPr lang="fr-BE" sz="2400" dirty="0" err="1" smtClean="0"/>
              <a:t>geconventioneerde</a:t>
            </a:r>
            <a:r>
              <a:rPr lang="fr-BE" sz="2400" dirty="0" smtClean="0"/>
              <a:t> </a:t>
            </a:r>
            <a:r>
              <a:rPr lang="fr-BE" sz="2400" dirty="0" err="1" smtClean="0"/>
              <a:t>artsen</a:t>
            </a:r>
            <a:r>
              <a:rPr lang="fr-BE" sz="2400" dirty="0" smtClean="0"/>
              <a:t> / </a:t>
            </a:r>
            <a:r>
              <a:rPr lang="fr-BE" sz="2400" dirty="0" err="1" smtClean="0"/>
              <a:t>tandartsen</a:t>
            </a: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(150) – (75) = 75</a:t>
            </a:r>
          </a:p>
          <a:p>
            <a:pPr marL="0" indent="0">
              <a:buNone/>
            </a:pPr>
            <a:r>
              <a:rPr lang="fr-BE" sz="2400" dirty="0" smtClean="0"/>
              <a:t>(</a:t>
            </a:r>
            <a:r>
              <a:rPr lang="fr-BE" sz="2400" dirty="0" err="1" smtClean="0"/>
              <a:t>geen</a:t>
            </a:r>
            <a:r>
              <a:rPr lang="fr-BE" sz="2400" dirty="0" smtClean="0"/>
              <a:t> </a:t>
            </a:r>
            <a:r>
              <a:rPr lang="fr-BE" sz="2400" dirty="0" err="1" smtClean="0"/>
              <a:t>tarief</a:t>
            </a:r>
            <a:r>
              <a:rPr lang="fr-BE" sz="2400" dirty="0" smtClean="0"/>
              <a:t>) – (</a:t>
            </a:r>
            <a:r>
              <a:rPr lang="fr-BE" sz="2400" dirty="0" err="1" smtClean="0"/>
              <a:t>terugbetaling</a:t>
            </a:r>
            <a:r>
              <a:rPr lang="fr-BE" sz="2400" dirty="0" smtClean="0"/>
              <a:t>) = </a:t>
            </a:r>
            <a:r>
              <a:rPr lang="fr-BE" sz="2400" dirty="0" err="1" smtClean="0"/>
              <a:t>remgeld</a:t>
            </a:r>
            <a:r>
              <a:rPr lang="fr-BE" sz="2400" dirty="0" smtClean="0"/>
              <a:t> + </a:t>
            </a:r>
            <a:r>
              <a:rPr lang="fr-BE" sz="2400" dirty="0" err="1" smtClean="0"/>
              <a:t>supplement</a:t>
            </a:r>
            <a:endParaRPr lang="fr-BE" sz="2400" dirty="0" smtClean="0"/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err="1" smtClean="0">
                <a:solidFill>
                  <a:schemeClr val="bg1"/>
                </a:solidFill>
              </a:rPr>
              <a:t>Akkoorden</a:t>
            </a:r>
            <a:r>
              <a:rPr lang="fr-BE" sz="2800" dirty="0" smtClean="0">
                <a:solidFill>
                  <a:schemeClr val="bg1"/>
                </a:solidFill>
              </a:rPr>
              <a:t> - </a:t>
            </a:r>
            <a:r>
              <a:rPr lang="fr-BE" sz="2800" dirty="0" err="1" smtClean="0">
                <a:solidFill>
                  <a:schemeClr val="bg1"/>
                </a:solidFill>
              </a:rPr>
              <a:t>Overeenkomsten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BE" sz="2400" u="sng" dirty="0" err="1" smtClean="0"/>
              <a:t>Concreet</a:t>
            </a:r>
            <a:r>
              <a:rPr lang="fr-BE" sz="2400" u="sng" dirty="0" smtClean="0"/>
              <a:t> </a:t>
            </a:r>
            <a:r>
              <a:rPr lang="fr-BE" sz="2400" u="sng" dirty="0" err="1" smtClean="0"/>
              <a:t>voorbeeld</a:t>
            </a:r>
            <a:r>
              <a:rPr lang="fr-BE" sz="2400" u="sng" dirty="0" smtClean="0"/>
              <a:t> 2 : </a:t>
            </a:r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dirty="0" err="1" smtClean="0"/>
              <a:t>Geconventioneerde</a:t>
            </a:r>
            <a:r>
              <a:rPr lang="fr-BE" sz="2400" dirty="0" smtClean="0"/>
              <a:t> </a:t>
            </a:r>
            <a:r>
              <a:rPr lang="fr-BE" sz="2400" dirty="0" err="1" smtClean="0"/>
              <a:t>paramedici</a:t>
            </a:r>
            <a:r>
              <a:rPr lang="fr-BE" sz="2400" dirty="0" smtClean="0"/>
              <a:t> : </a:t>
            </a:r>
          </a:p>
          <a:p>
            <a:pPr>
              <a:buNone/>
            </a:pPr>
            <a:r>
              <a:rPr lang="fr-BE" sz="2400" dirty="0" smtClean="0"/>
              <a:t>100 – 75 = 25</a:t>
            </a:r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dirty="0" smtClean="0"/>
              <a:t>Niet-</a:t>
            </a:r>
            <a:r>
              <a:rPr lang="fr-BE" sz="2400" dirty="0" err="1" smtClean="0"/>
              <a:t>geconventioneerde</a:t>
            </a:r>
            <a:r>
              <a:rPr lang="fr-BE" sz="2400" dirty="0" smtClean="0"/>
              <a:t> </a:t>
            </a:r>
            <a:r>
              <a:rPr lang="fr-BE" sz="2400" dirty="0" err="1" smtClean="0"/>
              <a:t>paramedici</a:t>
            </a:r>
            <a:r>
              <a:rPr lang="fr-BE" sz="2400" dirty="0" smtClean="0"/>
              <a:t> :</a:t>
            </a:r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dirty="0" smtClean="0"/>
              <a:t>100 – 75 (x 75%) = 44</a:t>
            </a:r>
          </a:p>
          <a:p>
            <a:pPr>
              <a:buNone/>
            </a:pPr>
            <a:r>
              <a:rPr lang="fr-BE" sz="2400" dirty="0" smtClean="0"/>
              <a:t>		     </a:t>
            </a:r>
          </a:p>
          <a:p>
            <a:pPr>
              <a:buNone/>
            </a:pPr>
            <a:r>
              <a:rPr lang="fr-BE" dirty="0" smtClean="0"/>
              <a:t>		  </a:t>
            </a:r>
            <a:r>
              <a:rPr lang="fr-BE" sz="2200" dirty="0" smtClean="0"/>
              <a:t>56</a:t>
            </a:r>
          </a:p>
          <a:p>
            <a:pPr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11" name="Forme libre 10"/>
          <p:cNvSpPr/>
          <p:nvPr/>
        </p:nvSpPr>
        <p:spPr>
          <a:xfrm>
            <a:off x="2076628" y="4597637"/>
            <a:ext cx="0" cy="102550"/>
          </a:xfrm>
          <a:custGeom>
            <a:avLst/>
            <a:gdLst>
              <a:gd name="connsiteX0" fmla="*/ 0 w 0"/>
              <a:gd name="connsiteY0" fmla="*/ 0 h 102550"/>
              <a:gd name="connsiteX1" fmla="*/ 0 w 0"/>
              <a:gd name="connsiteY1" fmla="*/ 102550 h 10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2550">
                <a:moveTo>
                  <a:pt x="0" y="0"/>
                </a:moveTo>
                <a:lnTo>
                  <a:pt x="0" y="10255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èche vers le bas 11"/>
          <p:cNvSpPr/>
          <p:nvPr/>
        </p:nvSpPr>
        <p:spPr>
          <a:xfrm>
            <a:off x="1403648" y="4581128"/>
            <a:ext cx="79208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fr-BE" sz="2400" dirty="0" smtClean="0"/>
              <a:t>I-   </a:t>
            </a:r>
            <a:r>
              <a:rPr lang="fr-BE" sz="2400" dirty="0" err="1" smtClean="0"/>
              <a:t>Historiek</a:t>
            </a:r>
            <a:r>
              <a:rPr lang="fr-BE" sz="2400" dirty="0" smtClean="0"/>
              <a:t> Z.I.V en </a:t>
            </a:r>
            <a:r>
              <a:rPr lang="fr-BE" sz="2400" dirty="0" err="1" smtClean="0"/>
              <a:t>Ziekenfonds</a:t>
            </a:r>
            <a:endParaRPr lang="fr-BE" sz="2400" dirty="0" smtClean="0"/>
          </a:p>
          <a:p>
            <a:pPr marL="457200" indent="-457200">
              <a:buNone/>
            </a:pPr>
            <a:r>
              <a:rPr lang="fr-BE" sz="2400" dirty="0" smtClean="0"/>
              <a:t>II-  </a:t>
            </a:r>
            <a:r>
              <a:rPr lang="fr-BE" sz="2400" dirty="0" err="1" smtClean="0"/>
              <a:t>Situering</a:t>
            </a:r>
            <a:r>
              <a:rPr lang="fr-BE" sz="2400" dirty="0" smtClean="0"/>
              <a:t> Z.I.V. </a:t>
            </a:r>
            <a:r>
              <a:rPr lang="fr-BE" sz="2400" dirty="0" err="1" smtClean="0"/>
              <a:t>binnen</a:t>
            </a:r>
            <a:r>
              <a:rPr lang="fr-BE" sz="2400" dirty="0" smtClean="0"/>
              <a:t> de Sociale </a:t>
            </a:r>
            <a:r>
              <a:rPr lang="fr-BE" sz="2400" dirty="0" err="1" smtClean="0"/>
              <a:t>Zekerheid</a:t>
            </a:r>
            <a:endParaRPr lang="fr-BE" sz="2400" dirty="0" smtClean="0"/>
          </a:p>
          <a:p>
            <a:pPr marL="457200" indent="-457200">
              <a:buNone/>
            </a:pPr>
            <a:r>
              <a:rPr lang="fr-BE" sz="2400" dirty="0" smtClean="0"/>
              <a:t>	II.1  </a:t>
            </a:r>
            <a:r>
              <a:rPr lang="fr-BE" sz="2400" dirty="0" err="1" smtClean="0"/>
              <a:t>Sectoren</a:t>
            </a:r>
            <a:r>
              <a:rPr lang="fr-BE" sz="2400" dirty="0" smtClean="0"/>
              <a:t> /</a:t>
            </a:r>
            <a:r>
              <a:rPr lang="fr-BE" sz="2400" dirty="0" err="1" smtClean="0"/>
              <a:t>aandeel</a:t>
            </a:r>
            <a:endParaRPr lang="fr-BE" sz="2400" dirty="0" smtClean="0"/>
          </a:p>
          <a:p>
            <a:pPr marL="457200" indent="-457200">
              <a:buNone/>
            </a:pPr>
            <a:r>
              <a:rPr lang="fr-BE" sz="2400" dirty="0" smtClean="0"/>
              <a:t>	II.2   Principes </a:t>
            </a:r>
          </a:p>
          <a:p>
            <a:pPr marL="457200" indent="-457200">
              <a:buNone/>
            </a:pPr>
            <a:r>
              <a:rPr lang="fr-BE" sz="2400" dirty="0" smtClean="0"/>
              <a:t>	III.3  Budget</a:t>
            </a:r>
          </a:p>
          <a:p>
            <a:pPr marL="457200" indent="-457200">
              <a:buNone/>
            </a:pPr>
            <a:r>
              <a:rPr lang="fr-BE" sz="2400" dirty="0" smtClean="0"/>
              <a:t>III- </a:t>
            </a:r>
            <a:r>
              <a:rPr lang="fr-BE" sz="2400" dirty="0" err="1" smtClean="0"/>
              <a:t>Organisatie</a:t>
            </a:r>
            <a:r>
              <a:rPr lang="fr-BE" sz="2400" dirty="0" smtClean="0"/>
              <a:t> en </a:t>
            </a:r>
            <a:r>
              <a:rPr lang="fr-BE" sz="2400" dirty="0" err="1" smtClean="0"/>
              <a:t>terugbetaling</a:t>
            </a:r>
            <a:endParaRPr lang="fr-BE" sz="2400" dirty="0" smtClean="0"/>
          </a:p>
          <a:p>
            <a:pPr marL="457200" indent="-457200">
              <a:buNone/>
            </a:pPr>
            <a:r>
              <a:rPr lang="fr-BE" sz="2400" dirty="0" smtClean="0"/>
              <a:t>	III.1  </a:t>
            </a:r>
            <a:r>
              <a:rPr lang="fr-BE" sz="2400" dirty="0" err="1" smtClean="0"/>
              <a:t>Akkoorden</a:t>
            </a:r>
            <a:r>
              <a:rPr lang="fr-BE" sz="2400" dirty="0" smtClean="0"/>
              <a:t> </a:t>
            </a:r>
          </a:p>
          <a:p>
            <a:pPr marL="457200" indent="-457200">
              <a:buNone/>
            </a:pPr>
            <a:r>
              <a:rPr lang="fr-BE" sz="2400" dirty="0" smtClean="0"/>
              <a:t>	III.2  </a:t>
            </a:r>
            <a:r>
              <a:rPr lang="fr-BE" sz="2400" dirty="0" err="1" smtClean="0"/>
              <a:t>Overeenkomsten</a:t>
            </a:r>
            <a:endParaRPr lang="fr-BE" sz="2400" dirty="0" smtClean="0"/>
          </a:p>
          <a:p>
            <a:pPr marL="457200" indent="-457200">
              <a:buNone/>
            </a:pPr>
            <a:r>
              <a:rPr lang="fr-BE" sz="2400" dirty="0" smtClean="0"/>
              <a:t>	III.3  </a:t>
            </a:r>
            <a:r>
              <a:rPr lang="fr-BE" sz="2400" dirty="0" err="1" smtClean="0"/>
              <a:t>Specifieke</a:t>
            </a:r>
            <a:r>
              <a:rPr lang="fr-BE" sz="2400" dirty="0" smtClean="0"/>
              <a:t> </a:t>
            </a:r>
            <a:r>
              <a:rPr lang="fr-BE" sz="2400" dirty="0" err="1" smtClean="0"/>
              <a:t>bescherming</a:t>
            </a:r>
            <a:r>
              <a:rPr lang="fr-BE" sz="2400" dirty="0" smtClean="0"/>
              <a:t> </a:t>
            </a:r>
          </a:p>
          <a:p>
            <a:pPr marL="457200" indent="-457200">
              <a:buNone/>
            </a:pPr>
            <a:r>
              <a:rPr lang="fr-BE" sz="2400" dirty="0" smtClean="0"/>
              <a:t>	III.4  P.A.O. - </a:t>
            </a:r>
            <a:r>
              <a:rPr lang="fr-BE" sz="2400" dirty="0" err="1" smtClean="0"/>
              <a:t>Invaliditeit</a:t>
            </a:r>
            <a:r>
              <a:rPr lang="fr-BE" sz="2400" dirty="0" smtClean="0"/>
              <a:t> </a:t>
            </a:r>
          </a:p>
          <a:p>
            <a:pPr marL="457200" indent="-457200">
              <a:buNone/>
            </a:pPr>
            <a:r>
              <a:rPr lang="fr-BE" sz="2400" dirty="0" smtClean="0"/>
              <a:t>IV- </a:t>
            </a:r>
            <a:r>
              <a:rPr lang="fr-BE" sz="2400" dirty="0" err="1" smtClean="0"/>
              <a:t>Knelpunten</a:t>
            </a:r>
            <a:r>
              <a:rPr lang="fr-BE" sz="2400" dirty="0" smtClean="0"/>
              <a:t> - </a:t>
            </a:r>
            <a:r>
              <a:rPr lang="fr-BE" sz="2400" dirty="0" err="1" smtClean="0"/>
              <a:t>oplossingen</a:t>
            </a:r>
            <a:endParaRPr lang="fr-BE" sz="2400" dirty="0" smtClean="0"/>
          </a:p>
          <a:p>
            <a:pPr marL="457200" indent="-457200">
              <a:buNone/>
            </a:pPr>
            <a:r>
              <a:rPr lang="fr-BE" sz="2400" dirty="0" smtClean="0"/>
              <a:t>V-  </a:t>
            </a:r>
            <a:r>
              <a:rPr lang="fr-BE" sz="2400" dirty="0" err="1" smtClean="0"/>
              <a:t>Vlinderakkoord</a:t>
            </a:r>
            <a:endParaRPr lang="fr-B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BE" dirty="0" err="1" smtClean="0">
                <a:solidFill>
                  <a:schemeClr val="bg1"/>
                </a:solidFill>
              </a:rPr>
              <a:t>Inhoud</a:t>
            </a:r>
            <a:r>
              <a:rPr lang="fr-BE" dirty="0" smtClean="0">
                <a:solidFill>
                  <a:schemeClr val="bg1"/>
                </a:solidFill>
              </a:rPr>
              <a:t> </a:t>
            </a:r>
            <a:r>
              <a:rPr lang="fr-BE" dirty="0" err="1" smtClean="0">
                <a:solidFill>
                  <a:schemeClr val="bg1"/>
                </a:solidFill>
              </a:rPr>
              <a:t>conventie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Char char="-"/>
            </a:pPr>
            <a:r>
              <a:rPr lang="nl-BE" sz="3600" dirty="0" smtClean="0"/>
              <a:t>Tarieven</a:t>
            </a:r>
          </a:p>
          <a:p>
            <a:pPr marL="0" indent="0">
              <a:buFontTx/>
              <a:buChar char="-"/>
            </a:pPr>
            <a:r>
              <a:rPr lang="nl-BE" sz="3600" dirty="0" smtClean="0"/>
              <a:t>Voorwaarden tijd/plaats</a:t>
            </a:r>
          </a:p>
          <a:p>
            <a:pPr marL="0" indent="0">
              <a:buFontTx/>
              <a:buChar char="-"/>
            </a:pPr>
            <a:r>
              <a:rPr lang="nl-BE" sz="3600" dirty="0" smtClean="0"/>
              <a:t>Verplaatsingskosten</a:t>
            </a:r>
          </a:p>
          <a:p>
            <a:pPr marL="0" indent="0">
              <a:buFontTx/>
              <a:buChar char="-"/>
            </a:pPr>
            <a:r>
              <a:rPr lang="nl-BE" sz="3600" dirty="0" smtClean="0"/>
              <a:t>Boeteclausule</a:t>
            </a:r>
          </a:p>
          <a:p>
            <a:pPr marL="0" indent="0">
              <a:buFontTx/>
              <a:buChar char="-"/>
            </a:pPr>
            <a:r>
              <a:rPr lang="nl-BE" sz="3600" dirty="0" smtClean="0"/>
              <a:t>Sociaal statuut</a:t>
            </a:r>
          </a:p>
          <a:p>
            <a:pPr marL="0" indent="0">
              <a:buFontTx/>
              <a:buChar char="-"/>
            </a:pPr>
            <a:r>
              <a:rPr lang="nl-BE" sz="3600" dirty="0" smtClean="0"/>
              <a:t>Duurtijd</a:t>
            </a:r>
          </a:p>
          <a:p>
            <a:pPr marL="0" indent="0">
              <a:buFontTx/>
              <a:buChar char="-"/>
            </a:pPr>
            <a:r>
              <a:rPr lang="nl-BE" sz="3600" dirty="0" smtClean="0"/>
              <a:t>Geen kwaliteitscriteria</a:t>
            </a:r>
          </a:p>
          <a:p>
            <a:pPr marL="0" indent="0">
              <a:buNone/>
            </a:pPr>
            <a:endParaRPr lang="nl-BE" sz="3600" dirty="0" smtClean="0"/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pPr>
              <a:buNone/>
            </a:pPr>
            <a:endParaRPr lang="fr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dirty="0" err="1" smtClean="0">
                <a:solidFill>
                  <a:schemeClr val="bg1"/>
                </a:solidFill>
              </a:rPr>
              <a:t>Toenemende</a:t>
            </a:r>
            <a:r>
              <a:rPr lang="fr-BE" sz="3600" dirty="0" smtClean="0">
                <a:solidFill>
                  <a:schemeClr val="bg1"/>
                </a:solidFill>
              </a:rPr>
              <a:t> </a:t>
            </a:r>
            <a:r>
              <a:rPr lang="fr-BE" sz="3600" dirty="0" err="1" smtClean="0">
                <a:solidFill>
                  <a:schemeClr val="bg1"/>
                </a:solidFill>
              </a:rPr>
              <a:t>deconventionering</a:t>
            </a:r>
            <a:endParaRPr lang="fr-BE" sz="36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3600" dirty="0" smtClean="0"/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pPr marL="0" indent="0"/>
            <a:endParaRPr lang="nl-BE" sz="3600" dirty="0" smtClean="0"/>
          </a:p>
          <a:p>
            <a:pPr>
              <a:buNone/>
            </a:pPr>
            <a:endParaRPr lang="fr-BE" sz="3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83568" y="1556792"/>
          <a:ext cx="6912768" cy="437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3661568"/>
              </a:tblGrid>
              <a:tr h="134314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b="0" dirty="0" smtClean="0"/>
                        <a:t> %  </a:t>
                      </a:r>
                      <a:r>
                        <a:rPr lang="fr-BE" sz="1600" b="0" dirty="0" err="1" smtClean="0"/>
                        <a:t>aanvaard</a:t>
                      </a:r>
                      <a:r>
                        <a:rPr lang="fr-BE" sz="1600" b="0" dirty="0" smtClean="0"/>
                        <a:t> in 2011</a:t>
                      </a:r>
                      <a:endParaRPr lang="en-US" sz="1600" b="0" dirty="0"/>
                    </a:p>
                  </a:txBody>
                  <a:tcPr/>
                </a:tc>
              </a:tr>
              <a:tr h="429718">
                <a:tc>
                  <a:txBody>
                    <a:bodyPr/>
                    <a:lstStyle/>
                    <a:p>
                      <a:r>
                        <a:rPr lang="fr-BE" sz="1400" b="0" dirty="0" smtClean="0"/>
                        <a:t>Dermatologie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0" dirty="0" smtClean="0"/>
                        <a:t>33,65</a:t>
                      </a:r>
                      <a:endParaRPr lang="en-US" sz="1400" b="0" dirty="0"/>
                    </a:p>
                  </a:txBody>
                  <a:tcPr/>
                </a:tc>
              </a:tr>
              <a:tr h="436709">
                <a:tc>
                  <a:txBody>
                    <a:bodyPr/>
                    <a:lstStyle/>
                    <a:p>
                      <a:r>
                        <a:rPr lang="fr-BE" sz="1400" dirty="0" err="1" smtClean="0"/>
                        <a:t>Esthetische</a:t>
                      </a:r>
                      <a:r>
                        <a:rPr lang="fr-BE" sz="1400" baseline="0" dirty="0" smtClean="0"/>
                        <a:t> c</a:t>
                      </a:r>
                      <a:r>
                        <a:rPr lang="fr-BE" sz="1400" dirty="0" smtClean="0"/>
                        <a:t>hirurgie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38,80</a:t>
                      </a:r>
                      <a:endParaRPr lang="en-US" sz="1400" dirty="0"/>
                    </a:p>
                  </a:txBody>
                  <a:tcPr/>
                </a:tc>
              </a:tr>
              <a:tr h="452347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Ophtalmologie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45,35</a:t>
                      </a:r>
                      <a:endParaRPr lang="en-US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BE" sz="1400" dirty="0" err="1" smtClean="0"/>
                        <a:t>Gynecologie</a:t>
                      </a:r>
                      <a:endParaRPr lang="fr-B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49,30</a:t>
                      </a:r>
                      <a:endParaRPr lang="en-US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Stomatologie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59,21</a:t>
                      </a:r>
                      <a:endParaRPr lang="en-US" sz="1400" dirty="0"/>
                    </a:p>
                  </a:txBody>
                  <a:tcPr/>
                </a:tc>
              </a:tr>
              <a:tr h="355245">
                <a:tc>
                  <a:txBody>
                    <a:bodyPr/>
                    <a:lstStyle/>
                    <a:p>
                      <a:r>
                        <a:rPr lang="fr-BE" sz="1400" dirty="0" err="1" smtClean="0"/>
                        <a:t>Orthopedie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/>
                        <a:t>63,53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41141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Radiologie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/>
                        <a:t>64,48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27037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Urologie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/>
                        <a:t>67,92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75842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N.K.O.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68,91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BE" dirty="0" err="1" smtClean="0">
                <a:solidFill>
                  <a:schemeClr val="bg1"/>
                </a:solidFill>
              </a:rPr>
              <a:t>Specifieke</a:t>
            </a:r>
            <a:r>
              <a:rPr lang="fr-BE" dirty="0" smtClean="0">
                <a:solidFill>
                  <a:schemeClr val="bg1"/>
                </a:solidFill>
              </a:rPr>
              <a:t> </a:t>
            </a:r>
            <a:r>
              <a:rPr lang="fr-BE" dirty="0" err="1" smtClean="0">
                <a:solidFill>
                  <a:schemeClr val="bg1"/>
                </a:solidFill>
              </a:rPr>
              <a:t>situaties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dirty="0" smtClean="0"/>
              <a:t>Medische huizen</a:t>
            </a:r>
          </a:p>
          <a:p>
            <a:pPr marL="0" indent="0">
              <a:buNone/>
            </a:pPr>
            <a:endParaRPr lang="nl-BE" sz="3600" dirty="0" smtClean="0"/>
          </a:p>
          <a:p>
            <a:pPr marL="0" indent="0">
              <a:buFontTx/>
              <a:buChar char="-"/>
            </a:pPr>
            <a:r>
              <a:rPr lang="nl-BE" sz="3600" dirty="0" smtClean="0"/>
              <a:t> Derde betalingsregeling</a:t>
            </a:r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pPr marL="0" indent="0">
              <a:buFontTx/>
              <a:buChar char="-"/>
            </a:pPr>
            <a:r>
              <a:rPr lang="nl-BE" sz="3600" dirty="0" smtClean="0"/>
              <a:t> Huisarts, kinesist, verpleegkundige</a:t>
            </a:r>
          </a:p>
          <a:p>
            <a:pPr marL="0" indent="0"/>
            <a:endParaRPr lang="nl-BE" sz="3600" dirty="0" smtClean="0"/>
          </a:p>
          <a:p>
            <a:pPr>
              <a:buNone/>
            </a:pPr>
            <a:endParaRPr lang="fr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Wat betaalt de ziekteverzekering terug als je naar het ziekenhuis moet?</a:t>
            </a:r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1900" dirty="0" smtClean="0"/>
              <a:t>Kostprijs is afhankelijk van:</a:t>
            </a:r>
          </a:p>
          <a:p>
            <a:endParaRPr lang="nl-NL" sz="1000" dirty="0" smtClean="0"/>
          </a:p>
          <a:p>
            <a:pPr>
              <a:buFontTx/>
              <a:buChar char="•"/>
            </a:pPr>
            <a:r>
              <a:rPr lang="nl-NL" sz="1900" dirty="0" smtClean="0"/>
              <a:t>Keuze ziekenhuis</a:t>
            </a:r>
          </a:p>
          <a:p>
            <a:pPr>
              <a:buFontTx/>
              <a:buChar char="•"/>
            </a:pPr>
            <a:endParaRPr lang="nl-NL" sz="1000" dirty="0" smtClean="0"/>
          </a:p>
          <a:p>
            <a:pPr>
              <a:buFontTx/>
              <a:buChar char="•"/>
            </a:pPr>
            <a:r>
              <a:rPr lang="nl-NL" sz="1900" dirty="0" smtClean="0"/>
              <a:t>Keuze van type kamer</a:t>
            </a:r>
          </a:p>
          <a:p>
            <a:pPr lvl="1"/>
            <a:r>
              <a:rPr lang="nl-NL" sz="1900" dirty="0" smtClean="0"/>
              <a:t>Geen supplement in een gemeenschappelijke kamer</a:t>
            </a:r>
          </a:p>
          <a:p>
            <a:pPr lvl="1"/>
            <a:r>
              <a:rPr lang="nl-NL" sz="1900" dirty="0" smtClean="0"/>
              <a:t>Supplement in een 1-persoonskamer (vrij) en 2PK (beperkt)</a:t>
            </a:r>
          </a:p>
          <a:p>
            <a:pPr lvl="1"/>
            <a:endParaRPr lang="nl-NL" sz="1000" dirty="0" smtClean="0"/>
          </a:p>
          <a:p>
            <a:pPr>
              <a:buFontTx/>
              <a:buChar char="•"/>
            </a:pPr>
            <a:r>
              <a:rPr lang="nl-NL" sz="1900" dirty="0" smtClean="0"/>
              <a:t>Keuze van arts </a:t>
            </a:r>
            <a:br>
              <a:rPr lang="nl-NL" sz="1900" dirty="0" smtClean="0"/>
            </a:br>
            <a:r>
              <a:rPr lang="nl-NL" sz="1900" dirty="0" smtClean="0"/>
              <a:t>(ereloonsupplementen afhankelijk van kamerkeuze en conventie)</a:t>
            </a:r>
          </a:p>
          <a:p>
            <a:pPr>
              <a:buFontTx/>
              <a:buChar char="•"/>
            </a:pPr>
            <a:endParaRPr lang="nl-NL" sz="1000" dirty="0" smtClean="0"/>
          </a:p>
          <a:p>
            <a:pPr>
              <a:buFontTx/>
              <a:buChar char="•"/>
            </a:pPr>
            <a:r>
              <a:rPr lang="nl-NL" sz="1900" dirty="0" smtClean="0"/>
              <a:t>Type van de ingreep</a:t>
            </a:r>
          </a:p>
          <a:p>
            <a:pPr>
              <a:buFontTx/>
              <a:buChar char="•"/>
            </a:pPr>
            <a:endParaRPr lang="nl-NL" sz="1000" dirty="0" smtClean="0"/>
          </a:p>
          <a:p>
            <a:pPr>
              <a:buFontTx/>
              <a:buChar char="•"/>
            </a:pPr>
            <a:r>
              <a:rPr lang="nl-NL" sz="1900" dirty="0" smtClean="0"/>
              <a:t>Duur van het verblijf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2400" dirty="0" smtClean="0"/>
          </a:p>
          <a:p>
            <a:pPr>
              <a:buFontTx/>
              <a:buChar char="•"/>
            </a:pPr>
            <a:r>
              <a:rPr lang="nl-NL" sz="1900" dirty="0" smtClean="0"/>
              <a:t>Categorie van geneesmiddelen (A tot D)</a:t>
            </a:r>
          </a:p>
          <a:p>
            <a:pPr>
              <a:buFontTx/>
              <a:buChar char="•"/>
            </a:pPr>
            <a:endParaRPr lang="nl-NL" sz="1900" dirty="0" smtClean="0"/>
          </a:p>
          <a:p>
            <a:pPr lvl="1"/>
            <a:r>
              <a:rPr lang="nl-NL" sz="1900" dirty="0" smtClean="0"/>
              <a:t>Levensnoodzakelijke geneesmiddelen  = volledige terugbetaling</a:t>
            </a:r>
          </a:p>
          <a:p>
            <a:pPr lvl="1"/>
            <a:r>
              <a:rPr lang="nl-NL" sz="1900" dirty="0" smtClean="0"/>
              <a:t>Nuttigen geneesmiddelen		   = gedeeltelijke terugbetaling</a:t>
            </a:r>
          </a:p>
          <a:p>
            <a:pPr lvl="1"/>
            <a:r>
              <a:rPr lang="nl-NL" sz="1900" dirty="0" smtClean="0"/>
              <a:t>Niet terugbetaalbare geneesmiddelen	   = geen terugbetaling</a:t>
            </a:r>
          </a:p>
          <a:p>
            <a:pPr lvl="1"/>
            <a:endParaRPr lang="nl-NL" sz="1900" dirty="0" smtClean="0"/>
          </a:p>
          <a:p>
            <a:pPr>
              <a:buFontTx/>
              <a:buChar char="•"/>
            </a:pPr>
            <a:r>
              <a:rPr lang="nl-NL" sz="1900" dirty="0" smtClean="0"/>
              <a:t>Generische geneesmiddelen</a:t>
            </a:r>
          </a:p>
          <a:p>
            <a:pPr>
              <a:buFontTx/>
              <a:buChar char="•"/>
            </a:pPr>
            <a:endParaRPr lang="nl-NL" sz="1900" dirty="0" smtClean="0"/>
          </a:p>
          <a:p>
            <a:pPr>
              <a:buFontTx/>
              <a:buChar char="•"/>
            </a:pPr>
            <a:r>
              <a:rPr lang="nl-NL" sz="1900" dirty="0" smtClean="0"/>
              <a:t>Bij de apotheker betaal je enkel het remgeld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dirty="0" smtClean="0">
                <a:solidFill>
                  <a:schemeClr val="bg1"/>
                </a:solidFill>
              </a:rPr>
              <a:t>Wat betaalt de ziekteverzekering terug als je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 naar de apotheker moet?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552" y="1556793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smtClean="0">
                <a:solidFill>
                  <a:schemeClr val="bg1"/>
                </a:solidFill>
              </a:rPr>
              <a:t>III. 3. </a:t>
            </a:r>
            <a:r>
              <a:rPr lang="fr-BE" sz="2800" dirty="0" err="1" smtClean="0">
                <a:solidFill>
                  <a:schemeClr val="bg1"/>
                </a:solidFill>
              </a:rPr>
              <a:t>Specifieke</a:t>
            </a:r>
            <a:r>
              <a:rPr lang="fr-BE" sz="2800" dirty="0" smtClean="0">
                <a:solidFill>
                  <a:schemeClr val="bg1"/>
                </a:solidFill>
              </a:rPr>
              <a:t> </a:t>
            </a:r>
            <a:r>
              <a:rPr lang="fr-BE" sz="2800" dirty="0" err="1" smtClean="0">
                <a:solidFill>
                  <a:schemeClr val="bg1"/>
                </a:solidFill>
              </a:rPr>
              <a:t>bescherming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227687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Bef>
                <a:spcPct val="0"/>
              </a:spcBef>
            </a:pPr>
            <a:endParaRPr lang="nl-NL" sz="1200" dirty="0" smtClean="0"/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Chronisch zieken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Bijzonder Solidariteitsfonds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VT / OMNIO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MAF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err="1" smtClean="0">
                <a:solidFill>
                  <a:schemeClr val="bg1"/>
                </a:solidFill>
              </a:rPr>
              <a:t>Maatregelen</a:t>
            </a:r>
            <a:r>
              <a:rPr lang="fr-BE" sz="2800" dirty="0" smtClean="0">
                <a:solidFill>
                  <a:schemeClr val="bg1"/>
                </a:solidFill>
              </a:rPr>
              <a:t> </a:t>
            </a:r>
            <a:r>
              <a:rPr lang="fr-BE" sz="2800" dirty="0" err="1" smtClean="0">
                <a:solidFill>
                  <a:schemeClr val="bg1"/>
                </a:solidFill>
              </a:rPr>
              <a:t>chronische</a:t>
            </a:r>
            <a:r>
              <a:rPr lang="fr-BE" sz="2800" dirty="0" smtClean="0">
                <a:solidFill>
                  <a:schemeClr val="bg1"/>
                </a:solidFill>
              </a:rPr>
              <a:t> </a:t>
            </a:r>
            <a:r>
              <a:rPr lang="fr-BE" sz="2800" dirty="0" err="1" smtClean="0">
                <a:solidFill>
                  <a:schemeClr val="bg1"/>
                </a:solidFill>
              </a:rPr>
              <a:t>zieken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1412776"/>
            <a:ext cx="74888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Bef>
                <a:spcPct val="0"/>
              </a:spcBef>
            </a:pPr>
            <a:endParaRPr lang="nl-NL" sz="1200" dirty="0" smtClean="0"/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Zorgforfait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Incontinentieforfait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Palliatief forfait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err="1" smtClean="0"/>
              <a:t>PVS-forfait</a:t>
            </a:r>
            <a:endParaRPr lang="nl-NL" sz="2400" dirty="0" smtClean="0"/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Actief verbandmiddel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Paracetamol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Kunsttranen / </a:t>
            </a:r>
            <a:r>
              <a:rPr lang="nl-NL" sz="2400" dirty="0" err="1" smtClean="0"/>
              <a:t>ooggel</a:t>
            </a:r>
            <a:endParaRPr lang="nl-NL" sz="2400" dirty="0" smtClean="0"/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err="1" smtClean="0"/>
              <a:t>Coeliakiepatiënten</a:t>
            </a:r>
            <a:endParaRPr lang="nl-NL" sz="2400" dirty="0" smtClean="0"/>
          </a:p>
          <a:p>
            <a:pPr marL="457200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 dirty="0" smtClean="0"/>
              <a:t>Zorgtrajecten</a:t>
            </a:r>
          </a:p>
          <a:p>
            <a:pPr marL="457200" indent="-457200">
              <a:spcBef>
                <a:spcPct val="0"/>
              </a:spcBef>
            </a:pPr>
            <a:r>
              <a:rPr lang="nl-NL" sz="2400" dirty="0" smtClean="0"/>
              <a:t>		- Nierinsufficiëntie</a:t>
            </a:r>
          </a:p>
          <a:p>
            <a:pPr marL="457200" indent="-457200">
              <a:spcBef>
                <a:spcPct val="0"/>
              </a:spcBef>
            </a:pPr>
            <a:r>
              <a:rPr lang="nl-NL" sz="2400" dirty="0" smtClean="0"/>
              <a:t>		- Diabetes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nl-BE" dirty="0" smtClean="0"/>
              <a:t>Prestaties buiten nomenclatuur</a:t>
            </a:r>
          </a:p>
          <a:p>
            <a:pPr marL="0" indent="0">
              <a:buFontTx/>
              <a:buChar char="-"/>
            </a:pPr>
            <a:endParaRPr lang="nl-BE" dirty="0" smtClean="0"/>
          </a:p>
          <a:p>
            <a:pPr marL="0" indent="0">
              <a:buFontTx/>
              <a:buChar char="-"/>
            </a:pPr>
            <a:r>
              <a:rPr lang="nl-BE" dirty="0" smtClean="0"/>
              <a:t>Zeldzame, ernstige aandoeningen</a:t>
            </a:r>
          </a:p>
          <a:p>
            <a:pPr marL="0" indent="0">
              <a:buFontTx/>
              <a:buChar char="-"/>
            </a:pPr>
            <a:endParaRPr lang="nl-BE" dirty="0" smtClean="0"/>
          </a:p>
          <a:p>
            <a:pPr marL="0" indent="0">
              <a:buFontTx/>
              <a:buChar char="-"/>
            </a:pPr>
            <a:r>
              <a:rPr lang="nl-BE" dirty="0" smtClean="0"/>
              <a:t>Bevoegdheid College Geneesheer -     Directeurs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err="1" smtClean="0">
                <a:solidFill>
                  <a:schemeClr val="bg1"/>
                </a:solidFill>
              </a:rPr>
              <a:t>Bijzonder</a:t>
            </a:r>
            <a:r>
              <a:rPr lang="fr-BE" sz="2800" dirty="0" smtClean="0">
                <a:solidFill>
                  <a:schemeClr val="bg1"/>
                </a:solidFill>
              </a:rPr>
              <a:t> </a:t>
            </a:r>
            <a:r>
              <a:rPr lang="fr-BE" sz="2800" dirty="0" err="1" smtClean="0">
                <a:solidFill>
                  <a:schemeClr val="bg1"/>
                </a:solidFill>
              </a:rPr>
              <a:t>Solidariteitsfonds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nl-BE" dirty="0" smtClean="0"/>
              <a:t>Twee toegangswegen :</a:t>
            </a:r>
          </a:p>
          <a:p>
            <a:pPr lvl="1"/>
            <a:r>
              <a:rPr lang="nl-BE" dirty="0" smtClean="0"/>
              <a:t>‘klassieke verhoogde tegemoetkoming’ (in de volksmond : </a:t>
            </a:r>
            <a:r>
              <a:rPr lang="nl-BE" dirty="0" err="1" smtClean="0"/>
              <a:t>WIGW-statuut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Omnio-statuut</a:t>
            </a:r>
            <a:endParaRPr lang="nl-BE" dirty="0" smtClean="0"/>
          </a:p>
          <a:p>
            <a:pPr lvl="1"/>
            <a:endParaRPr lang="nl-BE" dirty="0" smtClean="0"/>
          </a:p>
          <a:p>
            <a:r>
              <a:rPr lang="nl-BE" dirty="0" smtClean="0"/>
              <a:t>Principe : wie een laag inkomen heeft, moet minder remgeld betalen (krijgt dus een grotere terugbetaling van geneeskundige verstrekkingen) 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dirty="0" err="1" smtClean="0">
                <a:solidFill>
                  <a:schemeClr val="bg1"/>
                </a:solidFill>
              </a:rPr>
              <a:t>Verhoogde</a:t>
            </a:r>
            <a:r>
              <a:rPr lang="fr-BE" sz="3600" dirty="0" smtClean="0">
                <a:solidFill>
                  <a:schemeClr val="bg1"/>
                </a:solidFill>
              </a:rPr>
              <a:t> </a:t>
            </a:r>
            <a:r>
              <a:rPr lang="fr-BE" sz="3600" dirty="0" err="1" smtClean="0">
                <a:solidFill>
                  <a:schemeClr val="bg1"/>
                </a:solidFill>
              </a:rPr>
              <a:t>tegemoetkoming</a:t>
            </a:r>
            <a:endParaRPr lang="fr-BE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5365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sz="2900" dirty="0" smtClean="0"/>
          </a:p>
          <a:p>
            <a:r>
              <a:rPr lang="nl-BE" sz="2900" dirty="0" smtClean="0"/>
              <a:t>(opnieuw) Twee toegangswegen :</a:t>
            </a:r>
          </a:p>
          <a:p>
            <a:pPr lvl="1">
              <a:buNone/>
            </a:pPr>
            <a:r>
              <a:rPr lang="nl-BE" sz="2900" dirty="0" smtClean="0"/>
              <a:t>1.a. met inkomensonderzoek : voor personen met specifieke hoedanigheid moet het ziekenfonds een inkomensonderzoek doen</a:t>
            </a:r>
          </a:p>
          <a:p>
            <a:pPr lvl="1">
              <a:buNone/>
            </a:pPr>
            <a:r>
              <a:rPr lang="nl-BE" sz="2900" dirty="0" smtClean="0"/>
              <a:t>		* Hoedanigheden die in aanmerking komen : vb. 	gepensioneerde, invalide, langdurig werkloos, weduwe…</a:t>
            </a:r>
          </a:p>
          <a:p>
            <a:pPr lvl="1">
              <a:buNone/>
            </a:pPr>
            <a:r>
              <a:rPr lang="nl-BE" sz="2900" dirty="0" smtClean="0"/>
              <a:t>		* Grensbedrag : 16 306,33 euro, verhoogd met 3018,74 	euro/</a:t>
            </a:r>
            <a:r>
              <a:rPr lang="nl-BE" sz="2900" dirty="0" err="1" smtClean="0"/>
              <a:t>ptl</a:t>
            </a:r>
            <a:r>
              <a:rPr lang="nl-BE" sz="2900" dirty="0" smtClean="0"/>
              <a:t> of partner</a:t>
            </a:r>
          </a:p>
          <a:p>
            <a:pPr lvl="1">
              <a:buNone/>
            </a:pPr>
            <a:r>
              <a:rPr lang="nl-BE" sz="2900" dirty="0" smtClean="0"/>
              <a:t>1.b. zonder inkomensonderzoek : voor personen waarvoor een andere instelling al een inkomensonderzoek deed </a:t>
            </a:r>
          </a:p>
          <a:p>
            <a:pPr lvl="1">
              <a:buNone/>
            </a:pPr>
            <a:r>
              <a:rPr lang="nl-BE" sz="2900" dirty="0" smtClean="0"/>
              <a:t>		</a:t>
            </a:r>
            <a:r>
              <a:rPr lang="nl-BE" sz="2900" dirty="0" err="1" smtClean="0"/>
              <a:t>vb</a:t>
            </a:r>
            <a:r>
              <a:rPr lang="nl-BE" sz="2900" dirty="0" smtClean="0"/>
              <a:t> OCMW kende 3 maand leefloon toe ; er wordt een 	integratietegemoetkoming voor gehandicapten betaald…</a:t>
            </a:r>
          </a:p>
          <a:p>
            <a:r>
              <a:rPr lang="nl-BE" sz="2900" dirty="0" smtClean="0"/>
              <a:t>Gezinsnotie : gerechtigde + partner + hun </a:t>
            </a:r>
            <a:r>
              <a:rPr lang="nl-BE" sz="2900" dirty="0" err="1" smtClean="0"/>
              <a:t>ptl’s</a:t>
            </a:r>
            <a:endParaRPr lang="nl-BE" sz="2900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</a:rPr>
              <a:t>Klassieke </a:t>
            </a:r>
            <a:r>
              <a:rPr lang="nl-BE" sz="2800" dirty="0" err="1" smtClean="0">
                <a:solidFill>
                  <a:schemeClr val="bg1"/>
                </a:solidFill>
              </a:rPr>
              <a:t>Verhoogte</a:t>
            </a:r>
            <a:r>
              <a:rPr lang="nl-BE" sz="2800" dirty="0" smtClean="0">
                <a:solidFill>
                  <a:schemeClr val="bg1"/>
                </a:solidFill>
              </a:rPr>
              <a:t> Tegemoetkoming (VT)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4000" dirty="0" smtClean="0">
                <a:solidFill>
                  <a:schemeClr val="bg1"/>
                </a:solidFill>
              </a:rPr>
              <a:t>I</a:t>
            </a:r>
            <a:r>
              <a:rPr lang="fr-BE" sz="3600" dirty="0" smtClean="0">
                <a:solidFill>
                  <a:schemeClr val="bg1"/>
                </a:solidFill>
              </a:rPr>
              <a:t>. </a:t>
            </a:r>
            <a:r>
              <a:rPr lang="fr-BE" sz="3600" dirty="0" err="1" smtClean="0">
                <a:solidFill>
                  <a:schemeClr val="bg1"/>
                </a:solidFill>
              </a:rPr>
              <a:t>HistoriekZ.I.V.</a:t>
            </a:r>
            <a:r>
              <a:rPr lang="fr-BE" sz="3600" dirty="0" smtClean="0">
                <a:solidFill>
                  <a:schemeClr val="bg1"/>
                </a:solidFill>
              </a:rPr>
              <a:t> en </a:t>
            </a:r>
            <a:r>
              <a:rPr lang="fr-BE" sz="3600" dirty="0" err="1" smtClean="0">
                <a:solidFill>
                  <a:schemeClr val="bg1"/>
                </a:solidFill>
              </a:rPr>
              <a:t>Ziekenfonds</a:t>
            </a:r>
            <a:endParaRPr lang="fr-BE" sz="36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Char char="-"/>
            </a:pPr>
            <a:r>
              <a:rPr lang="nl-BE" sz="3600" dirty="0" smtClean="0"/>
              <a:t>Vanaf 1850 : eerste </a:t>
            </a:r>
            <a:r>
              <a:rPr lang="nl-BE" sz="3600" dirty="0" err="1" smtClean="0"/>
              <a:t>mutualistische</a:t>
            </a:r>
            <a:r>
              <a:rPr lang="nl-BE" sz="3600" dirty="0" smtClean="0"/>
              <a:t> initiatieven</a:t>
            </a:r>
          </a:p>
          <a:p>
            <a:pPr marL="0" indent="0">
              <a:buNone/>
            </a:pPr>
            <a:r>
              <a:rPr lang="nl-BE" sz="3600" dirty="0" smtClean="0"/>
              <a:t>  1) dagelijkse vergoeding bij </a:t>
            </a:r>
            <a:r>
              <a:rPr lang="nl-BE" sz="3600" dirty="0" err="1" smtClean="0"/>
              <a:t>ziekte-ongeval</a:t>
            </a:r>
            <a:endParaRPr lang="nl-BE" sz="3600" dirty="0" smtClean="0"/>
          </a:p>
          <a:p>
            <a:pPr marL="0" indent="0">
              <a:buNone/>
            </a:pPr>
            <a:r>
              <a:rPr lang="nl-BE" sz="3600" dirty="0" smtClean="0"/>
              <a:t>  2) </a:t>
            </a:r>
            <a:r>
              <a:rPr lang="nl-BE" sz="3600" dirty="0" err="1" smtClean="0"/>
              <a:t>Medisch-farmaceutische</a:t>
            </a:r>
            <a:r>
              <a:rPr lang="nl-BE" sz="3600" dirty="0" smtClean="0"/>
              <a:t> dienst</a:t>
            </a:r>
          </a:p>
          <a:p>
            <a:pPr marL="0" indent="0">
              <a:buNone/>
            </a:pPr>
            <a:r>
              <a:rPr lang="nl-BE" sz="3600" dirty="0" smtClean="0"/>
              <a:t>  3) Begrafenisvergoeding</a:t>
            </a:r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pPr marL="0" indent="0">
              <a:buFontTx/>
              <a:buChar char="-"/>
            </a:pPr>
            <a:r>
              <a:rPr lang="nl-BE" sz="3600" dirty="0" smtClean="0"/>
              <a:t> Ziekenfonds wet 1894</a:t>
            </a:r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pPr marL="0" indent="0">
              <a:buFontTx/>
              <a:buChar char="-"/>
            </a:pPr>
            <a:r>
              <a:rPr lang="nl-BE" sz="3600" dirty="0" smtClean="0"/>
              <a:t> 1903 : “Landsbond der </a:t>
            </a:r>
            <a:r>
              <a:rPr lang="nl-BE" sz="3600" dirty="0" err="1" smtClean="0"/>
              <a:t>Kristelijke</a:t>
            </a:r>
            <a:r>
              <a:rPr lang="nl-BE" sz="3600" dirty="0" smtClean="0"/>
              <a:t> Verenigingen van Onderlinge bijstand” van België</a:t>
            </a:r>
          </a:p>
          <a:p>
            <a:pPr marL="0" indent="0">
              <a:buFontTx/>
              <a:buChar char="-"/>
            </a:pPr>
            <a:endParaRPr lang="nl-BE" sz="3600" dirty="0" smtClean="0"/>
          </a:p>
          <a:p>
            <a:endParaRPr lang="fr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92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r>
              <a:rPr lang="nl-BE" dirty="0" smtClean="0"/>
              <a:t>Is in 2007 in voege getreden als aanvulling op Klassieke VT</a:t>
            </a:r>
            <a:br>
              <a:rPr lang="nl-BE" dirty="0" smtClean="0"/>
            </a:br>
            <a:endParaRPr lang="nl-BE" dirty="0" smtClean="0"/>
          </a:p>
          <a:p>
            <a:r>
              <a:rPr lang="nl-BE" dirty="0" smtClean="0"/>
              <a:t>Voor </a:t>
            </a:r>
            <a:r>
              <a:rPr lang="nl-BE" dirty="0" err="1" smtClean="0"/>
              <a:t>omnio</a:t>
            </a:r>
            <a:r>
              <a:rPr lang="nl-BE" dirty="0" smtClean="0"/>
              <a:t> is geen specifieke hoedanigheid nodig</a:t>
            </a:r>
            <a:br>
              <a:rPr lang="nl-BE" dirty="0" smtClean="0"/>
            </a:br>
            <a:r>
              <a:rPr lang="nl-BE" dirty="0" smtClean="0"/>
              <a:t> </a:t>
            </a:r>
          </a:p>
          <a:p>
            <a:r>
              <a:rPr lang="nl-BE" dirty="0" smtClean="0"/>
              <a:t>Mechanisme :</a:t>
            </a:r>
          </a:p>
          <a:p>
            <a:pPr lvl="1"/>
            <a:r>
              <a:rPr lang="nl-BE" dirty="0" smtClean="0"/>
              <a:t>Wie in 2012 </a:t>
            </a:r>
            <a:r>
              <a:rPr lang="nl-BE" dirty="0" err="1" smtClean="0"/>
              <a:t>omnio</a:t>
            </a:r>
            <a:r>
              <a:rPr lang="nl-BE" dirty="0" smtClean="0"/>
              <a:t> aanvraagt, moet aantonen dat het inkomen van zijn rijksregistergezin in 2011 lager was dan het grensbedrag</a:t>
            </a:r>
          </a:p>
          <a:p>
            <a:pPr lvl="1"/>
            <a:r>
              <a:rPr lang="nl-BE" dirty="0" smtClean="0"/>
              <a:t>Grensbedrag voor aanvragen in 2012 (dus inkomen 2011) : 15 606,71 euro + 2889,22 euro/bijkomend rijksregistergezinslid 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smtClean="0">
                <a:solidFill>
                  <a:schemeClr val="bg1"/>
                </a:solidFill>
              </a:rPr>
              <a:t>OMNIO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sz="2800" dirty="0" smtClean="0"/>
              <a:t>MAF = </a:t>
            </a:r>
          </a:p>
          <a:p>
            <a:pPr>
              <a:buNone/>
            </a:pPr>
            <a:endParaRPr lang="nl-BE" sz="1100" dirty="0" smtClean="0"/>
          </a:p>
          <a:p>
            <a:pPr>
              <a:buFont typeface="Wingdings" pitchFamily="2" charset="2"/>
              <a:buChar char="ü"/>
            </a:pPr>
            <a:r>
              <a:rPr lang="nl-BE" sz="2800" dirty="0" smtClean="0"/>
              <a:t>Voor elk gezin wordt jaarlijks het totaal aan remgelden geplafonneerd.  </a:t>
            </a:r>
          </a:p>
          <a:p>
            <a:pPr>
              <a:buFont typeface="Wingdings" pitchFamily="2" charset="2"/>
              <a:buChar char="ü"/>
            </a:pPr>
            <a:r>
              <a:rPr lang="nl-BE" sz="2800" dirty="0" smtClean="0"/>
              <a:t>Het plafond wordt vastgelegd in functie van het inkomen.</a:t>
            </a:r>
          </a:p>
          <a:p>
            <a:pPr>
              <a:buFont typeface="Wingdings" pitchFamily="2" charset="2"/>
              <a:buChar char="ü"/>
            </a:pPr>
            <a:r>
              <a:rPr lang="nl-BE" sz="2800" dirty="0" smtClean="0"/>
              <a:t>Eens het plafond bereikt, moet dat gezin tot het einde van dat jaar geen remgelden meer betalen.</a:t>
            </a:r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err="1" smtClean="0">
                <a:solidFill>
                  <a:schemeClr val="bg1"/>
                </a:solidFill>
              </a:rPr>
              <a:t>Maximumfactuur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FontTx/>
              <a:buChar char="-"/>
            </a:pPr>
            <a:r>
              <a:rPr lang="fr-BE" sz="2000" dirty="0" smtClean="0"/>
              <a:t> Sociale MAF</a:t>
            </a:r>
          </a:p>
          <a:p>
            <a:pPr marL="0" indent="0">
              <a:buFont typeface="Wingdings" pitchFamily="2" charset="2"/>
              <a:buChar char="Ø"/>
            </a:pPr>
            <a:r>
              <a:rPr lang="fr-BE" sz="2000" dirty="0" err="1" smtClean="0"/>
              <a:t>WIGW’s</a:t>
            </a:r>
            <a:r>
              <a:rPr lang="fr-BE" sz="2000" dirty="0" smtClean="0"/>
              <a:t>, </a:t>
            </a:r>
            <a:r>
              <a:rPr lang="fr-BE" sz="2000" dirty="0" err="1" smtClean="0"/>
              <a:t>gehandicapten</a:t>
            </a:r>
            <a:r>
              <a:rPr lang="fr-BE" sz="2000" dirty="0" smtClean="0"/>
              <a:t>, </a:t>
            </a:r>
            <a:r>
              <a:rPr lang="fr-BE" sz="2000" dirty="0" err="1" smtClean="0"/>
              <a:t>leefloners</a:t>
            </a:r>
            <a:r>
              <a:rPr lang="fr-BE" sz="2000" dirty="0" smtClean="0"/>
              <a:t>,…</a:t>
            </a:r>
          </a:p>
          <a:p>
            <a:pPr marL="0" indent="0">
              <a:buFont typeface="Wingdings" pitchFamily="2" charset="2"/>
              <a:buChar char="Ø"/>
            </a:pPr>
            <a:r>
              <a:rPr lang="fr-BE" sz="2000" dirty="0" err="1" smtClean="0"/>
              <a:t>Remgeldplafond</a:t>
            </a:r>
            <a:r>
              <a:rPr lang="fr-BE" sz="2000" dirty="0" smtClean="0"/>
              <a:t> : 450 euro (</a:t>
            </a:r>
            <a:r>
              <a:rPr lang="fr-BE" sz="2000" dirty="0" err="1" smtClean="0"/>
              <a:t>opgelet</a:t>
            </a:r>
            <a:r>
              <a:rPr lang="fr-BE" sz="2000" dirty="0" smtClean="0"/>
              <a:t> : </a:t>
            </a:r>
            <a:r>
              <a:rPr lang="fr-BE" sz="2000" dirty="0" err="1" smtClean="0"/>
              <a:t>supplementen</a:t>
            </a:r>
            <a:r>
              <a:rPr lang="fr-BE" sz="2000" dirty="0" smtClean="0"/>
              <a:t> en </a:t>
            </a:r>
            <a:r>
              <a:rPr lang="fr-BE" sz="2000" dirty="0" err="1" smtClean="0"/>
              <a:t>sommige</a:t>
            </a:r>
            <a:r>
              <a:rPr lang="fr-BE" sz="2000" dirty="0" smtClean="0"/>
              <a:t> </a:t>
            </a:r>
            <a:r>
              <a:rPr lang="fr-BE" sz="2000" dirty="0" err="1" smtClean="0"/>
              <a:t>remgelden</a:t>
            </a:r>
            <a:r>
              <a:rPr lang="fr-BE" sz="2000" dirty="0" smtClean="0"/>
              <a:t> </a:t>
            </a:r>
            <a:r>
              <a:rPr lang="fr-BE" sz="2000" dirty="0" err="1" smtClean="0"/>
              <a:t>komen</a:t>
            </a:r>
            <a:r>
              <a:rPr lang="fr-BE" sz="2000" dirty="0" smtClean="0"/>
              <a:t> niet in </a:t>
            </a:r>
            <a:r>
              <a:rPr lang="fr-BE" sz="2000" dirty="0" err="1" smtClean="0"/>
              <a:t>aanmerking</a:t>
            </a:r>
            <a:r>
              <a:rPr lang="fr-BE" sz="2000" dirty="0" smtClean="0"/>
              <a:t>)</a:t>
            </a:r>
          </a:p>
          <a:p>
            <a:pPr marL="0" indent="0">
              <a:buFont typeface="Wingdings" pitchFamily="2" charset="2"/>
              <a:buChar char="Ø"/>
            </a:pPr>
            <a:r>
              <a:rPr lang="fr-BE" sz="2000" dirty="0" err="1" smtClean="0"/>
              <a:t>Gezin</a:t>
            </a:r>
            <a:r>
              <a:rPr lang="fr-BE" sz="2000" dirty="0" smtClean="0"/>
              <a:t> : </a:t>
            </a:r>
            <a:r>
              <a:rPr lang="fr-BE" sz="2000" dirty="0" err="1" smtClean="0"/>
              <a:t>rechthebbende</a:t>
            </a:r>
            <a:r>
              <a:rPr lang="fr-BE" sz="2000" dirty="0" smtClean="0"/>
              <a:t> + </a:t>
            </a:r>
            <a:r>
              <a:rPr lang="fr-BE" sz="2000" dirty="0" err="1" smtClean="0"/>
              <a:t>partner</a:t>
            </a:r>
            <a:r>
              <a:rPr lang="fr-BE" sz="2000" dirty="0" smtClean="0"/>
              <a:t> + </a:t>
            </a:r>
            <a:r>
              <a:rPr lang="fr-BE" sz="2000" dirty="0" err="1" smtClean="0"/>
              <a:t>personen</a:t>
            </a:r>
            <a:r>
              <a:rPr lang="fr-BE" sz="2000" dirty="0" smtClean="0"/>
              <a:t> te </a:t>
            </a:r>
            <a:r>
              <a:rPr lang="fr-BE" sz="2000" dirty="0" err="1" smtClean="0"/>
              <a:t>hunnen</a:t>
            </a:r>
            <a:r>
              <a:rPr lang="fr-BE" sz="2000" dirty="0" smtClean="0"/>
              <a:t> </a:t>
            </a:r>
            <a:r>
              <a:rPr lang="fr-BE" sz="2000" dirty="0" err="1" smtClean="0"/>
              <a:t>laste</a:t>
            </a:r>
            <a:endParaRPr lang="fr-BE" sz="2000" dirty="0" smtClean="0"/>
          </a:p>
          <a:p>
            <a:pPr marL="0" indent="0">
              <a:buNone/>
            </a:pPr>
            <a:endParaRPr lang="fr-BE" sz="2000" dirty="0" smtClean="0"/>
          </a:p>
          <a:p>
            <a:pPr marL="0" indent="0">
              <a:buFontTx/>
              <a:buChar char="-"/>
            </a:pPr>
            <a:r>
              <a:rPr lang="fr-BE" sz="2000" dirty="0" err="1" smtClean="0"/>
              <a:t>Inkomende</a:t>
            </a:r>
            <a:r>
              <a:rPr lang="fr-BE" sz="2000" dirty="0" smtClean="0"/>
              <a:t> MAF</a:t>
            </a:r>
          </a:p>
          <a:p>
            <a:pPr marL="0" indent="0">
              <a:buFont typeface="Wingdings" pitchFamily="2" charset="2"/>
              <a:buChar char="Ø"/>
            </a:pPr>
            <a:r>
              <a:rPr lang="fr-BE" sz="2000" dirty="0" smtClean="0"/>
              <a:t>5 </a:t>
            </a:r>
            <a:r>
              <a:rPr lang="fr-BE" sz="2000" dirty="0" err="1" smtClean="0"/>
              <a:t>remgeldplafonds</a:t>
            </a:r>
            <a:r>
              <a:rPr lang="fr-BE" sz="2000" dirty="0" smtClean="0"/>
              <a:t> (</a:t>
            </a:r>
            <a:r>
              <a:rPr lang="fr-BE" sz="2000" dirty="0" err="1" smtClean="0"/>
              <a:t>opgelet</a:t>
            </a:r>
            <a:r>
              <a:rPr lang="fr-BE" sz="2000" dirty="0" smtClean="0"/>
              <a:t> : </a:t>
            </a:r>
            <a:r>
              <a:rPr lang="fr-BE" sz="2000" dirty="0" err="1" smtClean="0"/>
              <a:t>supplementen</a:t>
            </a:r>
            <a:r>
              <a:rPr lang="fr-BE" sz="2000" dirty="0" smtClean="0"/>
              <a:t> en </a:t>
            </a:r>
            <a:r>
              <a:rPr lang="fr-BE" sz="2000" dirty="0" err="1" smtClean="0"/>
              <a:t>sommige</a:t>
            </a:r>
            <a:r>
              <a:rPr lang="fr-BE" sz="2000" dirty="0" smtClean="0"/>
              <a:t> </a:t>
            </a:r>
            <a:r>
              <a:rPr lang="fr-BE" sz="2000" dirty="0" err="1" smtClean="0"/>
              <a:t>remgelden</a:t>
            </a:r>
            <a:r>
              <a:rPr lang="fr-BE" sz="2000" dirty="0" smtClean="0"/>
              <a:t> </a:t>
            </a:r>
            <a:r>
              <a:rPr lang="fr-BE" sz="2000" dirty="0" err="1" smtClean="0"/>
              <a:t>komen</a:t>
            </a:r>
            <a:r>
              <a:rPr lang="fr-BE" sz="2000" dirty="0" smtClean="0"/>
              <a:t> niet in </a:t>
            </a:r>
            <a:r>
              <a:rPr lang="fr-BE" sz="2000" dirty="0" err="1" smtClean="0"/>
              <a:t>aanmerking</a:t>
            </a:r>
            <a:r>
              <a:rPr lang="fr-BE" sz="2000" dirty="0" smtClean="0"/>
              <a:t>) </a:t>
            </a:r>
            <a:r>
              <a:rPr lang="fr-BE" sz="2000" dirty="0" err="1" smtClean="0"/>
              <a:t>naargelang</a:t>
            </a:r>
            <a:r>
              <a:rPr lang="fr-BE" sz="2000" dirty="0" smtClean="0"/>
              <a:t> </a:t>
            </a:r>
            <a:r>
              <a:rPr lang="fr-BE" sz="2000" dirty="0" err="1" smtClean="0"/>
              <a:t>netto</a:t>
            </a:r>
            <a:r>
              <a:rPr lang="fr-BE" sz="2000" dirty="0" smtClean="0"/>
              <a:t> </a:t>
            </a:r>
            <a:r>
              <a:rPr lang="fr-BE" sz="2000" dirty="0" err="1" smtClean="0"/>
              <a:t>jaarinkomen</a:t>
            </a:r>
            <a:endParaRPr lang="fr-BE" sz="2000" dirty="0" smtClean="0"/>
          </a:p>
          <a:p>
            <a:pPr marL="0" indent="0">
              <a:buFont typeface="Wingdings" pitchFamily="2" charset="2"/>
              <a:buChar char="Ø"/>
            </a:pPr>
            <a:r>
              <a:rPr lang="fr-BE" sz="2000" dirty="0" err="1" smtClean="0"/>
              <a:t>Gezin</a:t>
            </a:r>
            <a:r>
              <a:rPr lang="fr-BE" sz="2000" dirty="0" smtClean="0"/>
              <a:t> : in principe </a:t>
            </a:r>
            <a:r>
              <a:rPr lang="fr-BE" sz="2000" dirty="0" err="1" smtClean="0"/>
              <a:t>rijksregister</a:t>
            </a:r>
            <a:r>
              <a:rPr lang="fr-BE" sz="2000" dirty="0" smtClean="0"/>
              <a:t> (</a:t>
            </a:r>
            <a:r>
              <a:rPr lang="fr-BE" sz="2000" dirty="0" err="1" smtClean="0"/>
              <a:t>alle</a:t>
            </a:r>
            <a:r>
              <a:rPr lang="fr-BE" sz="2000" dirty="0" smtClean="0"/>
              <a:t> </a:t>
            </a:r>
            <a:r>
              <a:rPr lang="fr-BE" sz="2000" dirty="0" err="1" smtClean="0"/>
              <a:t>personen</a:t>
            </a:r>
            <a:r>
              <a:rPr lang="fr-BE" sz="2000" dirty="0" smtClean="0"/>
              <a:t> </a:t>
            </a:r>
            <a:r>
              <a:rPr lang="fr-BE" sz="2000" dirty="0" err="1" smtClean="0"/>
              <a:t>onder</a:t>
            </a:r>
            <a:r>
              <a:rPr lang="fr-BE" sz="2000" dirty="0" smtClean="0"/>
              <a:t> </a:t>
            </a:r>
            <a:r>
              <a:rPr lang="fr-BE" sz="2000" dirty="0" err="1" smtClean="0"/>
              <a:t>één</a:t>
            </a:r>
            <a:r>
              <a:rPr lang="fr-BE" sz="2000" dirty="0" smtClean="0"/>
              <a:t> </a:t>
            </a:r>
            <a:r>
              <a:rPr lang="fr-BE" sz="2000" dirty="0" err="1" smtClean="0"/>
              <a:t>dak</a:t>
            </a:r>
            <a:r>
              <a:rPr lang="fr-BE" sz="2000" dirty="0" smtClean="0"/>
              <a:t>)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200" dirty="0" smtClean="0">
                <a:solidFill>
                  <a:schemeClr val="bg1"/>
                </a:solidFill>
              </a:rPr>
              <a:t>De </a:t>
            </a:r>
            <a:r>
              <a:rPr lang="fr-BE" sz="3200" dirty="0" err="1" smtClean="0">
                <a:solidFill>
                  <a:schemeClr val="bg1"/>
                </a:solidFill>
              </a:rPr>
              <a:t>inkomenscategorieën</a:t>
            </a:r>
            <a:endParaRPr lang="fr-BE" sz="32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085" y="2074510"/>
            <a:ext cx="8682195" cy="40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nl-BE" sz="3600" dirty="0" smtClean="0">
                <a:solidFill>
                  <a:schemeClr val="bg1"/>
                </a:solidFill>
              </a:rPr>
              <a:t>Overzicht remgeldplafonds</a:t>
            </a:r>
            <a:r>
              <a:rPr lang="nl-BE" sz="2800" dirty="0" smtClean="0"/>
              <a:t/>
            </a:r>
            <a:br>
              <a:rPr lang="nl-BE" sz="2800" dirty="0" smtClean="0"/>
            </a:br>
            <a:endParaRPr lang="fr-BE" sz="28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11560" y="1556792"/>
            <a:ext cx="8229600" cy="4958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 3"/>
          <p:cNvGraphicFramePr>
            <a:graphicFrameLocks noGrp="1"/>
          </p:cNvGraphicFramePr>
          <p:nvPr/>
        </p:nvGraphicFramePr>
        <p:xfrm>
          <a:off x="395536" y="1628799"/>
          <a:ext cx="8215370" cy="46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508067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rgbClr val="C00000"/>
                          </a:solidFill>
                        </a:rPr>
                        <a:t>Basisrecht</a:t>
                      </a:r>
                      <a:endParaRPr lang="nl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C00000"/>
                          </a:solidFill>
                        </a:rPr>
                        <a:t>Remgeldplafond</a:t>
                      </a:r>
                      <a:endParaRPr lang="nl-B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Sociale MAF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450 euro</a:t>
                      </a:r>
                      <a:endParaRPr lang="nl-BE" dirty="0"/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Kinderen</a:t>
                      </a:r>
                      <a:r>
                        <a:rPr lang="nl-BE" baseline="0" dirty="0" smtClean="0"/>
                        <a:t> &lt; 19 jaar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650 euro</a:t>
                      </a:r>
                      <a:endParaRPr lang="nl-BE" dirty="0"/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Kinderen</a:t>
                      </a:r>
                      <a:r>
                        <a:rPr lang="nl-BE" baseline="0" dirty="0" smtClean="0"/>
                        <a:t> met KB+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450 euro</a:t>
                      </a:r>
                      <a:endParaRPr lang="nl-BE" dirty="0"/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Inkomen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cat</a:t>
                      </a:r>
                      <a:r>
                        <a:rPr lang="nl-BE" baseline="0" dirty="0" smtClean="0"/>
                        <a:t>. B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450 euro</a:t>
                      </a:r>
                      <a:endParaRPr lang="nl-BE" dirty="0"/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Inkomen </a:t>
                      </a:r>
                      <a:r>
                        <a:rPr lang="nl-BE" dirty="0" err="1" smtClean="0"/>
                        <a:t>cat</a:t>
                      </a:r>
                      <a:r>
                        <a:rPr lang="nl-BE" dirty="0" smtClean="0"/>
                        <a:t>. C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650 euro</a:t>
                      </a:r>
                      <a:endParaRPr lang="nl-BE" dirty="0"/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Inkomen </a:t>
                      </a:r>
                      <a:r>
                        <a:rPr lang="nl-BE" dirty="0" err="1" smtClean="0"/>
                        <a:t>cat</a:t>
                      </a:r>
                      <a:r>
                        <a:rPr lang="nl-BE" dirty="0" smtClean="0"/>
                        <a:t>.</a:t>
                      </a:r>
                      <a:r>
                        <a:rPr lang="nl-BE" baseline="0" dirty="0" smtClean="0"/>
                        <a:t> 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1000 euro</a:t>
                      </a:r>
                      <a:endParaRPr lang="nl-BE" dirty="0"/>
                    </a:p>
                  </a:txBody>
                  <a:tcPr/>
                </a:tc>
              </a:tr>
              <a:tr h="508067">
                <a:tc>
                  <a:txBody>
                    <a:bodyPr/>
                    <a:lstStyle/>
                    <a:p>
                      <a:r>
                        <a:rPr lang="nl-BE" dirty="0" smtClean="0"/>
                        <a:t>Inkomen </a:t>
                      </a:r>
                      <a:r>
                        <a:rPr lang="nl-BE" dirty="0" err="1" smtClean="0"/>
                        <a:t>cat</a:t>
                      </a:r>
                      <a:r>
                        <a:rPr lang="nl-BE" dirty="0" smtClean="0"/>
                        <a:t>. 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1400 euro</a:t>
                      </a:r>
                      <a:endParaRPr lang="nl-BE" dirty="0"/>
                    </a:p>
                  </a:txBody>
                  <a:tcPr/>
                </a:tc>
              </a:tr>
              <a:tr h="615985">
                <a:tc>
                  <a:txBody>
                    <a:bodyPr/>
                    <a:lstStyle/>
                    <a:p>
                      <a:r>
                        <a:rPr lang="nl-BE" dirty="0" smtClean="0"/>
                        <a:t>Inkomen </a:t>
                      </a:r>
                      <a:r>
                        <a:rPr lang="nl-BE" dirty="0" err="1" smtClean="0"/>
                        <a:t>cat</a:t>
                      </a:r>
                      <a:r>
                        <a:rPr lang="nl-BE" dirty="0" smtClean="0"/>
                        <a:t>. F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1800 euro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BE" sz="2800" dirty="0" smtClean="0"/>
          </a:p>
          <a:p>
            <a:pPr>
              <a:lnSpc>
                <a:spcPct val="90000"/>
              </a:lnSpc>
            </a:pPr>
            <a:endParaRPr lang="nl-NL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nl-NL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nl-NL" sz="2800" b="1" dirty="0" smtClean="0">
                <a:latin typeface="Arial" charset="0"/>
              </a:rPr>
              <a:t>Primaire arbeidsongeschiktheid</a:t>
            </a:r>
          </a:p>
          <a:p>
            <a:pPr lvl="1">
              <a:lnSpc>
                <a:spcPct val="90000"/>
              </a:lnSpc>
            </a:pPr>
            <a:r>
              <a:rPr lang="nl-BE" dirty="0" smtClean="0">
                <a:latin typeface="Arial" charset="0"/>
              </a:rPr>
              <a:t> &lt;1 jaar</a:t>
            </a:r>
          </a:p>
          <a:p>
            <a:pPr lvl="1">
              <a:lnSpc>
                <a:spcPct val="90000"/>
              </a:lnSpc>
            </a:pPr>
            <a:r>
              <a:rPr lang="nl-BE" dirty="0" smtClean="0">
                <a:latin typeface="Arial" charset="0"/>
              </a:rPr>
              <a:t> Rol adviserend geneesheer !</a:t>
            </a:r>
          </a:p>
          <a:p>
            <a:pPr lvl="1">
              <a:lnSpc>
                <a:spcPct val="90000"/>
              </a:lnSpc>
            </a:pPr>
            <a:endParaRPr lang="nl-BE" sz="13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nl-BE" sz="2800" b="1" dirty="0" smtClean="0">
                <a:latin typeface="Arial" charset="0"/>
              </a:rPr>
              <a:t>Invaliditeit</a:t>
            </a:r>
          </a:p>
          <a:p>
            <a:pPr lvl="1">
              <a:lnSpc>
                <a:spcPct val="90000"/>
              </a:lnSpc>
            </a:pPr>
            <a:r>
              <a:rPr lang="nl-BE" dirty="0" smtClean="0">
                <a:latin typeface="Arial" charset="0"/>
              </a:rPr>
              <a:t> &gt;1 jaar</a:t>
            </a:r>
          </a:p>
          <a:p>
            <a:pPr lvl="1">
              <a:lnSpc>
                <a:spcPct val="90000"/>
              </a:lnSpc>
            </a:pPr>
            <a:r>
              <a:rPr lang="nl-BE" dirty="0" smtClean="0">
                <a:latin typeface="Arial" charset="0"/>
              </a:rPr>
              <a:t> Gevolgen hoogte uitkeringen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nl-BE" dirty="0" smtClean="0">
                <a:latin typeface="Arial" charset="0"/>
              </a:rPr>
              <a:t>Uitgaven 2011 : 5,3 miljard €</a:t>
            </a:r>
          </a:p>
          <a:p>
            <a:pPr lvl="1">
              <a:lnSpc>
                <a:spcPct val="90000"/>
              </a:lnSpc>
            </a:pPr>
            <a:endParaRPr lang="nl-BE" sz="36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nl-NL" sz="3600" dirty="0" smtClean="0">
              <a:latin typeface="Arial" charset="0"/>
            </a:endParaRP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smtClean="0">
                <a:solidFill>
                  <a:schemeClr val="bg1"/>
                </a:solidFill>
              </a:rPr>
              <a:t>III.4 P.A.O. – </a:t>
            </a:r>
            <a:r>
              <a:rPr lang="fr-BE" sz="2800" dirty="0" err="1" smtClean="0">
                <a:solidFill>
                  <a:schemeClr val="bg1"/>
                </a:solidFill>
              </a:rPr>
              <a:t>Invaliditeit</a:t>
            </a:r>
            <a:endParaRPr lang="fr-BE" sz="2800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412875"/>
            <a:ext cx="819943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1044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pPr>
              <a:buFontTx/>
              <a:buChar char="•"/>
            </a:pPr>
            <a:endParaRPr lang="nl-BE" dirty="0" smtClean="0"/>
          </a:p>
          <a:p>
            <a:pPr>
              <a:buFontTx/>
              <a:buChar char="•"/>
            </a:pPr>
            <a:r>
              <a:rPr lang="nl-BE" dirty="0" smtClean="0"/>
              <a:t>Ziekenfondsen berekenen de uitkering (primaire arbeidsongeschiktheid, invaliditeit en moederschap) en betalen uit aan hun leden</a:t>
            </a:r>
            <a:br>
              <a:rPr lang="nl-BE" dirty="0" smtClean="0"/>
            </a:br>
            <a:endParaRPr lang="nl-BE" dirty="0" smtClean="0"/>
          </a:p>
          <a:p>
            <a:pPr>
              <a:buFontTx/>
              <a:buChar char="•"/>
            </a:pPr>
            <a:r>
              <a:rPr lang="nl-BE" dirty="0" smtClean="0"/>
              <a:t>De zeer ingewikkelde reglementering zorgt voor problemen van fraude, onterechte uitkeringen en terugvordering</a:t>
            </a:r>
            <a:br>
              <a:rPr lang="nl-BE" dirty="0" smtClean="0"/>
            </a:br>
            <a:r>
              <a:rPr lang="nl-BE" dirty="0" smtClean="0"/>
              <a:t> </a:t>
            </a:r>
          </a:p>
          <a:p>
            <a:pPr>
              <a:buFontTx/>
              <a:buChar char="•"/>
            </a:pPr>
            <a:r>
              <a:rPr lang="nl-BE" dirty="0" smtClean="0"/>
              <a:t>Het RIZIV, de Controledienst voor de Ziekenfondsen en het Rekenhof controleren de ziekenfondsen</a:t>
            </a:r>
            <a:br>
              <a:rPr lang="nl-BE" dirty="0" smtClean="0"/>
            </a:br>
            <a:endParaRPr lang="nl-BE" dirty="0" smtClean="0"/>
          </a:p>
          <a:p>
            <a:pPr>
              <a:buFontTx/>
              <a:buChar char="•"/>
            </a:pPr>
            <a:r>
              <a:rPr lang="nl-BE" dirty="0" smtClean="0"/>
              <a:t>De uitgaven voor uitkeringen bedragen in 2011  5,3 miljard euro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r>
              <a:rPr lang="nl-BE" dirty="0" smtClean="0"/>
              <a:t>Een ernstig probleem van sterke uitgavengroei, vooral de laatste jaren</a:t>
            </a:r>
          </a:p>
          <a:p>
            <a:pPr>
              <a:buFontTx/>
              <a:buChar char="•"/>
            </a:pPr>
            <a:endParaRPr lang="nl-BE" dirty="0" smtClean="0"/>
          </a:p>
          <a:p>
            <a:pPr>
              <a:buFontTx/>
              <a:buChar char="•"/>
            </a:pPr>
            <a:r>
              <a:rPr lang="nl-BE" dirty="0" smtClean="0"/>
              <a:t>De oorzaken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van dit probleem zijn:</a:t>
            </a:r>
          </a:p>
          <a:p>
            <a:pPr lvl="1"/>
            <a:r>
              <a:rPr lang="nl-BE" dirty="0" smtClean="0"/>
              <a:t>Veroudering van de werknemers</a:t>
            </a:r>
          </a:p>
          <a:p>
            <a:pPr lvl="1"/>
            <a:r>
              <a:rPr lang="nl-BE" dirty="0" smtClean="0"/>
              <a:t>Pensioenleeftijd bij vrouwen op 65 jaar </a:t>
            </a:r>
            <a:r>
              <a:rPr lang="nl-BE" dirty="0" err="1" smtClean="0"/>
              <a:t>ipv</a:t>
            </a:r>
            <a:r>
              <a:rPr lang="nl-BE" dirty="0" smtClean="0"/>
              <a:t> 60</a:t>
            </a:r>
          </a:p>
          <a:p>
            <a:pPr lvl="1"/>
            <a:r>
              <a:rPr lang="nl-BE" dirty="0" smtClean="0"/>
              <a:t>Versterkte activering van werklozen</a:t>
            </a:r>
            <a:br>
              <a:rPr lang="nl-BE" dirty="0" smtClean="0"/>
            </a:br>
            <a:endParaRPr lang="nl-BE" dirty="0" smtClean="0"/>
          </a:p>
          <a:p>
            <a:pPr>
              <a:buFontTx/>
              <a:buChar char="•"/>
            </a:pPr>
            <a:endParaRPr lang="nl-BE" dirty="0" smtClean="0"/>
          </a:p>
          <a:p>
            <a:pPr>
              <a:buFontTx/>
              <a:buChar char="•"/>
            </a:pPr>
            <a:r>
              <a:rPr lang="nl-BE" dirty="0" smtClean="0"/>
              <a:t>Mogelijke remedies </a:t>
            </a:r>
          </a:p>
          <a:p>
            <a:pPr lvl="1"/>
            <a:r>
              <a:rPr lang="nl-BE" dirty="0" smtClean="0"/>
              <a:t>Betere organisatie…</a:t>
            </a:r>
          </a:p>
          <a:p>
            <a:pPr lvl="1"/>
            <a:r>
              <a:rPr lang="nl-BE" dirty="0" smtClean="0"/>
              <a:t>Betere fraudebestrijding…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endParaRPr lang="nl-BE" sz="2800" dirty="0" smtClean="0"/>
          </a:p>
          <a:p>
            <a:pPr>
              <a:buFontTx/>
              <a:buChar char="•"/>
            </a:pPr>
            <a:r>
              <a:rPr lang="nl-BE" dirty="0" smtClean="0"/>
              <a:t>Voldoende middelen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BE" dirty="0" smtClean="0"/>
              <a:t>Technologie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BE" dirty="0" smtClean="0"/>
              <a:t>Vergrijzing</a:t>
            </a:r>
          </a:p>
          <a:p>
            <a:pPr>
              <a:buFontTx/>
              <a:buChar char="•"/>
            </a:pPr>
            <a:r>
              <a:rPr lang="nl-BE" dirty="0" smtClean="0"/>
              <a:t>Kwaliteit en efficiëntie</a:t>
            </a:r>
          </a:p>
          <a:p>
            <a:pPr>
              <a:buFontTx/>
              <a:buChar char="•"/>
            </a:pPr>
            <a:r>
              <a:rPr lang="nl-BE" dirty="0" smtClean="0"/>
              <a:t>Nieuwe ziekten en vooral meer chronisch zieken</a:t>
            </a:r>
          </a:p>
          <a:p>
            <a:pPr>
              <a:buFontTx/>
              <a:buChar char="•"/>
            </a:pPr>
            <a:r>
              <a:rPr lang="nl-BE" dirty="0" smtClean="0"/>
              <a:t>Nieuwe generatie zorgverleners: beter evenwicht beroep/privé</a:t>
            </a:r>
          </a:p>
          <a:p>
            <a:pPr>
              <a:buFontTx/>
              <a:buChar char="•"/>
            </a:pPr>
            <a:r>
              <a:rPr lang="nl-BE" dirty="0" smtClean="0"/>
              <a:t>Vereenvoudiging en informatisering administratie</a:t>
            </a:r>
          </a:p>
          <a:p>
            <a:pPr>
              <a:buFontTx/>
              <a:buChar char="•"/>
            </a:pPr>
            <a:r>
              <a:rPr lang="nl-BE" dirty="0" smtClean="0"/>
              <a:t>EU-regels voor markt en concurrentie</a:t>
            </a:r>
          </a:p>
          <a:p>
            <a:pPr>
              <a:buFontTx/>
              <a:buChar char="•"/>
            </a:pPr>
            <a:r>
              <a:rPr lang="nl-BE" dirty="0" smtClean="0"/>
              <a:t>Risico’s</a:t>
            </a:r>
            <a:r>
              <a:rPr lang="nl-BE" sz="2800" dirty="0" smtClean="0"/>
              <a:t>: 	-  2-snelheden geneeskunde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smtClean="0">
                <a:solidFill>
                  <a:schemeClr val="bg1"/>
                </a:solidFill>
              </a:rPr>
              <a:t>IV- </a:t>
            </a:r>
            <a:r>
              <a:rPr lang="fr-BE" sz="2800" dirty="0" err="1" smtClean="0">
                <a:solidFill>
                  <a:schemeClr val="bg1"/>
                </a:solidFill>
              </a:rPr>
              <a:t>Knelpunten</a:t>
            </a:r>
            <a:r>
              <a:rPr lang="fr-BE" sz="2800" dirty="0" smtClean="0">
                <a:solidFill>
                  <a:schemeClr val="bg1"/>
                </a:solidFill>
              </a:rPr>
              <a:t> - </a:t>
            </a:r>
            <a:r>
              <a:rPr lang="fr-BE" sz="2800" dirty="0" err="1" smtClean="0">
                <a:solidFill>
                  <a:schemeClr val="bg1"/>
                </a:solidFill>
              </a:rPr>
              <a:t>oplossing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>
              <a:buFontTx/>
              <a:buChar char="•"/>
            </a:pPr>
            <a:r>
              <a:rPr lang="nl-BE" dirty="0" smtClean="0"/>
              <a:t>Meer preventie</a:t>
            </a:r>
            <a:br>
              <a:rPr lang="nl-BE" dirty="0" smtClean="0"/>
            </a:br>
            <a:endParaRPr lang="nl-BE" sz="1200" dirty="0" smtClean="0"/>
          </a:p>
          <a:p>
            <a:pPr>
              <a:buFontTx/>
              <a:buChar char="•"/>
            </a:pPr>
            <a:r>
              <a:rPr lang="nl-BE" dirty="0" smtClean="0"/>
              <a:t>Eerste lijn (</a:t>
            </a:r>
            <a:r>
              <a:rPr lang="nl-BE" dirty="0" err="1" smtClean="0"/>
              <a:t>eGMD</a:t>
            </a:r>
            <a:r>
              <a:rPr lang="nl-BE" dirty="0" smtClean="0"/>
              <a:t>, echte echelonnering, logistieke ondersteuning HA….)</a:t>
            </a:r>
          </a:p>
          <a:p>
            <a:pPr>
              <a:buFontTx/>
              <a:buChar char="•"/>
            </a:pPr>
            <a:endParaRPr lang="nl-BE" sz="1000" dirty="0" smtClean="0"/>
          </a:p>
          <a:p>
            <a:pPr>
              <a:buFontTx/>
              <a:buChar char="•"/>
            </a:pPr>
            <a:r>
              <a:rPr lang="nl-BE" dirty="0" smtClean="0"/>
              <a:t>Meer geïntegreerde gezondheidszorg</a:t>
            </a:r>
          </a:p>
          <a:p>
            <a:pPr>
              <a:buFontTx/>
              <a:buChar char="•"/>
            </a:pPr>
            <a:endParaRPr lang="nl-BE" sz="1100" dirty="0" smtClean="0"/>
          </a:p>
          <a:p>
            <a:pPr>
              <a:buFontTx/>
              <a:buChar char="•"/>
            </a:pPr>
            <a:r>
              <a:rPr lang="nl-BE" dirty="0" smtClean="0"/>
              <a:t>Klinische richtlijnen</a:t>
            </a:r>
          </a:p>
          <a:p>
            <a:pPr>
              <a:buNone/>
            </a:pPr>
            <a:r>
              <a:rPr lang="nl-BE" sz="1100" dirty="0" smtClean="0"/>
              <a:t> </a:t>
            </a:r>
          </a:p>
          <a:p>
            <a:pPr>
              <a:buFontTx/>
              <a:buChar char="•"/>
            </a:pPr>
            <a:r>
              <a:rPr lang="nl-BE" dirty="0" smtClean="0"/>
              <a:t>Evaluatie nieuwe medische technologie (KCE, IMTA)</a:t>
            </a:r>
          </a:p>
          <a:p>
            <a:pPr>
              <a:buFontTx/>
              <a:buChar char="•"/>
            </a:pPr>
            <a:endParaRPr lang="nl-BE" sz="1100" dirty="0" smtClean="0"/>
          </a:p>
          <a:p>
            <a:pPr>
              <a:buFontTx/>
              <a:buChar char="•"/>
            </a:pPr>
            <a:r>
              <a:rPr lang="nl-BE" dirty="0" smtClean="0"/>
              <a:t>Aanbodbeheersing (ziekenhuizen, apparatuur,…)</a:t>
            </a:r>
          </a:p>
          <a:p>
            <a:pPr>
              <a:buFontTx/>
              <a:buChar char="•"/>
            </a:pPr>
            <a:endParaRPr lang="nl-BE" sz="1100" dirty="0" smtClean="0"/>
          </a:p>
          <a:p>
            <a:pPr>
              <a:buFontTx/>
              <a:buChar char="•"/>
            </a:pPr>
            <a:r>
              <a:rPr lang="nl-BE" dirty="0" smtClean="0"/>
              <a:t>Meer kostenbewustzijn bij verzekerde en zorgverlener </a:t>
            </a:r>
            <a:endParaRPr lang="nl-NL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err="1" smtClean="0">
                <a:solidFill>
                  <a:schemeClr val="bg1"/>
                </a:solidFill>
              </a:rPr>
              <a:t>Oplossingen</a:t>
            </a:r>
            <a:r>
              <a:rPr lang="fr-BE" sz="2800" dirty="0" smtClean="0">
                <a:solidFill>
                  <a:schemeClr val="bg1"/>
                </a:solidFill>
              </a:rPr>
              <a:t> ?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nl-BE" dirty="0" smtClean="0"/>
              <a:t> Na W.O. II : verplichting ziekteverzekering</a:t>
            </a:r>
          </a:p>
          <a:p>
            <a:pPr marL="0" indent="0">
              <a:buNone/>
            </a:pPr>
            <a:r>
              <a:rPr lang="nl-BE" dirty="0" smtClean="0"/>
              <a:t>	Geen tariefzekerheid.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FontTx/>
              <a:buChar char="-"/>
            </a:pPr>
            <a:r>
              <a:rPr lang="nl-BE" dirty="0" smtClean="0"/>
              <a:t> 1963 : - Z.I.V. – wet</a:t>
            </a:r>
          </a:p>
          <a:p>
            <a:pPr marL="1257300" lvl="3" indent="0">
              <a:buNone/>
            </a:pPr>
            <a:r>
              <a:rPr lang="nl-BE" sz="3000" dirty="0" smtClean="0"/>
              <a:t> -</a:t>
            </a:r>
            <a:r>
              <a:rPr lang="nl-BE" dirty="0" smtClean="0"/>
              <a:t>  </a:t>
            </a:r>
            <a:r>
              <a:rPr lang="nl-BE" sz="3200" dirty="0" smtClean="0"/>
              <a:t>Akkoorden / overeenkomsten     </a:t>
            </a:r>
            <a:endParaRPr lang="fr-BE" sz="3200" dirty="0"/>
          </a:p>
          <a:p>
            <a:pPr>
              <a:buNone/>
            </a:pPr>
            <a:endParaRPr lang="fr-BE" dirty="0" smtClean="0"/>
          </a:p>
          <a:p>
            <a:pPr marL="0" indent="0">
              <a:buNone/>
            </a:pPr>
            <a:r>
              <a:rPr lang="nl-BE" dirty="0" smtClean="0"/>
              <a:t>- Wet 6 augustus 1990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BE" sz="2800" dirty="0" smtClean="0"/>
          </a:p>
          <a:p>
            <a:r>
              <a:rPr lang="nl-BE" sz="2800" u="sng" dirty="0" smtClean="0">
                <a:latin typeface="Trebuchet MS" pitchFamily="34" charset="0"/>
              </a:rPr>
              <a:t>01.12</a:t>
            </a:r>
            <a:r>
              <a:rPr lang="nl-BE" sz="2800" dirty="0" smtClean="0">
                <a:latin typeface="Trebuchet MS" pitchFamily="34" charset="0"/>
              </a:rPr>
              <a:t> : Regeerakkoord na meer dan 540 dagen onderhandelen …</a:t>
            </a:r>
          </a:p>
          <a:p>
            <a:r>
              <a:rPr lang="nl-BE" sz="2800" dirty="0" smtClean="0">
                <a:latin typeface="Trebuchet MS" pitchFamily="34" charset="0"/>
              </a:rPr>
              <a:t>Impact voor de ziekenfondsen </a:t>
            </a:r>
          </a:p>
          <a:p>
            <a:pPr marL="1079500" lvl="1" indent="-631825">
              <a:buNone/>
            </a:pPr>
            <a:r>
              <a:rPr lang="nl-BE" dirty="0" smtClean="0">
                <a:latin typeface="Trebuchet MS" pitchFamily="34" charset="0"/>
              </a:rPr>
              <a:t>1.1. Communautarisering materies «gezondheidzorg» voor 16% van totaal </a:t>
            </a:r>
            <a:r>
              <a:rPr lang="nl-BE" dirty="0" err="1" smtClean="0">
                <a:latin typeface="Trebuchet MS" pitchFamily="34" charset="0"/>
              </a:rPr>
              <a:t>RIZIV-budget</a:t>
            </a:r>
            <a:r>
              <a:rPr lang="nl-BE" dirty="0" smtClean="0">
                <a:latin typeface="Trebuchet MS" pitchFamily="34" charset="0"/>
              </a:rPr>
              <a:t> </a:t>
            </a:r>
          </a:p>
          <a:p>
            <a:pPr marL="1079500" lvl="1" indent="-622300">
              <a:buNone/>
            </a:pPr>
            <a:r>
              <a:rPr lang="nl-BE" dirty="0" smtClean="0">
                <a:latin typeface="Trebuchet MS" pitchFamily="34" charset="0"/>
              </a:rPr>
              <a:t>1.2. Lagere groeinorm : </a:t>
            </a:r>
            <a:br>
              <a:rPr lang="nl-BE" dirty="0" smtClean="0">
                <a:latin typeface="Trebuchet MS" pitchFamily="34" charset="0"/>
              </a:rPr>
            </a:br>
            <a:r>
              <a:rPr lang="nl-BE" dirty="0" smtClean="0">
                <a:latin typeface="Trebuchet MS" pitchFamily="34" charset="0"/>
              </a:rPr>
              <a:t>daling van 4,5 % naar 2 % in 2013 en </a:t>
            </a:r>
            <a:br>
              <a:rPr lang="nl-BE" dirty="0" smtClean="0">
                <a:latin typeface="Trebuchet MS" pitchFamily="34" charset="0"/>
              </a:rPr>
            </a:br>
            <a:r>
              <a:rPr lang="nl-BE" dirty="0" smtClean="0">
                <a:latin typeface="Trebuchet MS" pitchFamily="34" charset="0"/>
              </a:rPr>
              <a:t>3 % in 2014</a:t>
            </a:r>
          </a:p>
          <a:p>
            <a:pPr marL="1079500" lvl="1" indent="-622300">
              <a:buNone/>
            </a:pPr>
            <a:r>
              <a:rPr lang="nl-BE" dirty="0" smtClean="0">
                <a:latin typeface="Trebuchet MS" pitchFamily="34" charset="0"/>
              </a:rPr>
              <a:t>1.3. Bevriezing van de administratiekosten van de ziekenfondsen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smtClean="0">
                <a:solidFill>
                  <a:schemeClr val="bg1"/>
                </a:solidFill>
              </a:rPr>
              <a:t>V- </a:t>
            </a:r>
            <a:r>
              <a:rPr lang="fr-BE" sz="2800" dirty="0" err="1" smtClean="0">
                <a:solidFill>
                  <a:schemeClr val="bg1"/>
                </a:solidFill>
              </a:rPr>
              <a:t>Vlinderakkoord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  <a:latin typeface="Trebuchet MS" pitchFamily="34" charset="0"/>
              </a:rPr>
              <a:t>Gedeeltelijke communautarisering gezondheidszorg </a:t>
            </a:r>
            <a:endParaRPr lang="fr-BE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268760"/>
            <a:ext cx="5711513" cy="491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sz="2800" dirty="0" smtClean="0">
                <a:latin typeface="Trebuchet MS" pitchFamily="34" charset="0"/>
              </a:rPr>
              <a:t>Gebrek aan coherentie en coördinatie: </a:t>
            </a:r>
            <a:br>
              <a:rPr lang="nl-BE" sz="2800" dirty="0" smtClean="0">
                <a:latin typeface="Trebuchet MS" pitchFamily="34" charset="0"/>
              </a:rPr>
            </a:br>
            <a:r>
              <a:rPr lang="nl-BE" sz="2800" dirty="0" smtClean="0">
                <a:latin typeface="Trebuchet MS" pitchFamily="34" charset="0"/>
              </a:rPr>
              <a:t>zorgcontinuüm, conversie acute ziekenhuisbedden, meerdere financierende overheden ,…</a:t>
            </a:r>
          </a:p>
          <a:p>
            <a:r>
              <a:rPr lang="nl-BE" sz="2800" dirty="0" smtClean="0">
                <a:latin typeface="Trebuchet MS" pitchFamily="34" charset="0"/>
              </a:rPr>
              <a:t>Onderfinanciering en privatisering: </a:t>
            </a:r>
            <a:br>
              <a:rPr lang="nl-BE" sz="2800" dirty="0" smtClean="0">
                <a:latin typeface="Trebuchet MS" pitchFamily="34" charset="0"/>
              </a:rPr>
            </a:br>
            <a:r>
              <a:rPr lang="nl-BE" sz="2800" dirty="0" smtClean="0">
                <a:latin typeface="Trebuchet MS" pitchFamily="34" charset="0"/>
              </a:rPr>
              <a:t>groeinorm van de overgedragen budgetten volgt de evolutie van de behoeften  niet</a:t>
            </a:r>
          </a:p>
          <a:p>
            <a:r>
              <a:rPr lang="nl-BE" sz="2800" dirty="0" smtClean="0">
                <a:latin typeface="Trebuchet MS" pitchFamily="34" charset="0"/>
              </a:rPr>
              <a:t>Minder toegankelijkheid : </a:t>
            </a:r>
            <a:br>
              <a:rPr lang="nl-BE" sz="2800" dirty="0" smtClean="0">
                <a:latin typeface="Trebuchet MS" pitchFamily="34" charset="0"/>
              </a:rPr>
            </a:br>
            <a:r>
              <a:rPr lang="nl-BE" sz="2800" dirty="0" err="1" smtClean="0">
                <a:latin typeface="Trebuchet MS" pitchFamily="34" charset="0"/>
              </a:rPr>
              <a:t>quid</a:t>
            </a:r>
            <a:r>
              <a:rPr lang="nl-BE" sz="2800" dirty="0" smtClean="0">
                <a:latin typeface="Trebuchet MS" pitchFamily="34" charset="0"/>
              </a:rPr>
              <a:t> tussenkomst MAF voor «overgeheveld » persoonlijk aandeel van de patiënt, verschillende loonvoorwaarden, …</a:t>
            </a:r>
          </a:p>
          <a:p>
            <a:r>
              <a:rPr lang="nl-BE" sz="2800" dirty="0" smtClean="0">
                <a:latin typeface="Trebuchet MS" pitchFamily="34" charset="0"/>
              </a:rPr>
              <a:t>Beheer is zeer complex en duur : </a:t>
            </a:r>
          </a:p>
          <a:p>
            <a:pPr>
              <a:buNone/>
            </a:pPr>
            <a:r>
              <a:rPr lang="nl-BE" sz="2800" dirty="0" smtClean="0">
                <a:latin typeface="Trebuchet MS" pitchFamily="34" charset="0"/>
              </a:rPr>
              <a:t>	minder schaalvoordelen, versnippering van expertise, niet- homogene spreiding van de instellingen ,…</a:t>
            </a:r>
          </a:p>
          <a:p>
            <a:r>
              <a:rPr lang="nl-BE" sz="2800" dirty="0" smtClean="0">
                <a:latin typeface="Trebuchet MS" pitchFamily="34" charset="0"/>
              </a:rPr>
              <a:t>Verlies van kwaliteit en excellentie: optimale behandeling van zware, zeldzame </a:t>
            </a:r>
            <a:r>
              <a:rPr lang="nl-BE" sz="2800" dirty="0" err="1" smtClean="0">
                <a:latin typeface="Trebuchet MS" pitchFamily="34" charset="0"/>
              </a:rPr>
              <a:t>patologieën</a:t>
            </a:r>
            <a:r>
              <a:rPr lang="nl-BE" sz="2800" dirty="0" smtClean="0">
                <a:latin typeface="Trebuchet MS" pitchFamily="34" charset="0"/>
              </a:rPr>
              <a:t>?</a:t>
            </a:r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BE" sz="4000" b="1" dirty="0" smtClean="0">
                <a:solidFill>
                  <a:schemeClr val="bg1"/>
                </a:solidFill>
              </a:rPr>
              <a:t>Vijf grote risico’s </a:t>
            </a:r>
            <a:endParaRPr lang="fr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nl-BE" sz="2800" dirty="0" smtClean="0"/>
          </a:p>
          <a:p>
            <a:pPr marL="357188" indent="-357188"/>
            <a:r>
              <a:rPr lang="nl-BE" sz="2800" dirty="0" smtClean="0">
                <a:latin typeface="Trebuchet MS" pitchFamily="34" charset="0"/>
              </a:rPr>
              <a:t>Beheer: paritair overleg of staatsmodel</a:t>
            </a:r>
          </a:p>
          <a:p>
            <a:pPr marL="0" indent="357188"/>
            <a:r>
              <a:rPr lang="nl-BE" sz="2800" dirty="0" smtClean="0">
                <a:latin typeface="Trebuchet MS" pitchFamily="34" charset="0"/>
              </a:rPr>
              <a:t>Aanpak en globaal beheer van alle zorgsectoren</a:t>
            </a:r>
          </a:p>
          <a:p>
            <a:pPr marL="0" indent="357188"/>
            <a:r>
              <a:rPr lang="nl-BE" sz="2800" dirty="0" smtClean="0">
                <a:latin typeface="Trebuchet MS" pitchFamily="34" charset="0"/>
              </a:rPr>
              <a:t>Samenhang en samenwerking tussen :</a:t>
            </a:r>
          </a:p>
          <a:p>
            <a:pPr marL="400050" lvl="1" indent="357188"/>
            <a:r>
              <a:rPr lang="nl-BE" dirty="0" smtClean="0">
                <a:latin typeface="Trebuchet MS" pitchFamily="34" charset="0"/>
              </a:rPr>
              <a:t>Federale overheid </a:t>
            </a:r>
            <a:r>
              <a:rPr lang="nl-BE" dirty="0" err="1" smtClean="0">
                <a:latin typeface="Trebuchet MS" pitchFamily="34" charset="0"/>
              </a:rPr>
              <a:t>enGemeenschappen</a:t>
            </a:r>
            <a:r>
              <a:rPr lang="nl-BE" dirty="0" smtClean="0">
                <a:latin typeface="Trebuchet MS" pitchFamily="34" charset="0"/>
              </a:rPr>
              <a:t> en Gewesten</a:t>
            </a:r>
          </a:p>
          <a:p>
            <a:pPr marL="400050" lvl="1" indent="357188"/>
            <a:r>
              <a:rPr lang="nl-BE" dirty="0" smtClean="0">
                <a:latin typeface="Trebuchet MS" pitchFamily="34" charset="0"/>
              </a:rPr>
              <a:t>Gemeenschappen en Gewesten</a:t>
            </a:r>
          </a:p>
          <a:p>
            <a:pPr marL="0" indent="357188"/>
            <a:r>
              <a:rPr lang="nl-BE" sz="2800" dirty="0" smtClean="0">
                <a:latin typeface="Trebuchet MS" pitchFamily="34" charset="0"/>
              </a:rPr>
              <a:t>Vereenvoudiging en rationalisering</a:t>
            </a:r>
          </a:p>
          <a:p>
            <a:r>
              <a:rPr lang="nl-BE" sz="2800" dirty="0" smtClean="0">
                <a:latin typeface="Trebuchet MS" pitchFamily="34" charset="0"/>
              </a:rPr>
              <a:t>Realistische kostprijs voor administratief beheer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BE" sz="2800" b="1" dirty="0" smtClean="0">
                <a:solidFill>
                  <a:schemeClr val="bg1"/>
                </a:solidFill>
                <a:latin typeface="Trebuchet MS" pitchFamily="34" charset="0"/>
              </a:rPr>
              <a:t>Bepalende politieke keuzen</a:t>
            </a: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r>
              <a:rPr lang="fr-BE" sz="4800" dirty="0" err="1" smtClean="0"/>
              <a:t>Wat</a:t>
            </a:r>
            <a:r>
              <a:rPr lang="fr-BE" sz="4800" dirty="0" smtClean="0"/>
              <a:t> </a:t>
            </a:r>
            <a:r>
              <a:rPr lang="fr-BE" sz="4800" dirty="0" err="1" smtClean="0"/>
              <a:t>betreft</a:t>
            </a:r>
            <a:r>
              <a:rPr lang="fr-BE" sz="4800" dirty="0" smtClean="0"/>
              <a:t> de </a:t>
            </a:r>
            <a:r>
              <a:rPr lang="fr-BE" sz="4800" dirty="0" err="1" smtClean="0"/>
              <a:t>ziekte</a:t>
            </a:r>
            <a:r>
              <a:rPr lang="fr-BE" sz="4800" dirty="0" smtClean="0"/>
              <a:t>- en </a:t>
            </a:r>
            <a:r>
              <a:rPr lang="fr-BE" sz="4800" dirty="0" err="1" smtClean="0"/>
              <a:t>invaliditeitsverzekering</a:t>
            </a:r>
            <a:r>
              <a:rPr lang="fr-BE" sz="4800" dirty="0" smtClean="0"/>
              <a:t> </a:t>
            </a:r>
            <a:r>
              <a:rPr lang="fr-BE" sz="4800" dirty="0" err="1" smtClean="0"/>
              <a:t>behoort</a:t>
            </a:r>
            <a:r>
              <a:rPr lang="fr-BE" sz="4800" dirty="0" smtClean="0"/>
              <a:t> u nu </a:t>
            </a:r>
            <a:r>
              <a:rPr lang="fr-BE" sz="4800" dirty="0" err="1" smtClean="0"/>
              <a:t>tot</a:t>
            </a:r>
            <a:r>
              <a:rPr lang="fr-BE" sz="4800" dirty="0" smtClean="0"/>
              <a:t> de 5% best </a:t>
            </a:r>
            <a:r>
              <a:rPr lang="fr-BE" sz="4800" dirty="0" err="1" smtClean="0"/>
              <a:t>geïnformeerde</a:t>
            </a:r>
            <a:r>
              <a:rPr lang="fr-BE" sz="4800" dirty="0" smtClean="0"/>
              <a:t> </a:t>
            </a:r>
            <a:r>
              <a:rPr lang="fr-BE" sz="4800" dirty="0" err="1" smtClean="0"/>
              <a:t>Belgen</a:t>
            </a:r>
            <a:r>
              <a:rPr lang="fr-BE" sz="4800" dirty="0" smtClean="0"/>
              <a:t> !!! 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800" dirty="0" err="1" smtClean="0"/>
              <a:t>Vragen</a:t>
            </a:r>
            <a:r>
              <a:rPr lang="fr-BE" sz="2800" dirty="0" smtClean="0"/>
              <a:t> …..</a:t>
            </a:r>
            <a:endParaRPr lang="fr-BE" sz="2800" dirty="0"/>
          </a:p>
        </p:txBody>
      </p:sp>
      <p:pic>
        <p:nvPicPr>
          <p:cNvPr id="8" name="Picture 5" descr="Bekijk de afbeelding op ware groott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2852738"/>
            <a:ext cx="2046287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</a:rPr>
              <a:t/>
            </a:r>
            <a:br>
              <a:rPr lang="nl-BE" sz="2800" dirty="0" smtClean="0">
                <a:solidFill>
                  <a:schemeClr val="bg1"/>
                </a:solidFill>
              </a:rPr>
            </a:br>
            <a:r>
              <a:rPr lang="nl-BE" sz="2800" dirty="0" smtClean="0">
                <a:solidFill>
                  <a:schemeClr val="bg1"/>
                </a:solidFill>
              </a:rPr>
              <a:t>II. Situering Z.I.V. binnen de Sociale Zekerheid</a:t>
            </a:r>
            <a:r>
              <a:rPr lang="fr-BE" sz="2800" dirty="0" smtClean="0">
                <a:solidFill>
                  <a:schemeClr val="bg1"/>
                </a:solidFill>
              </a:rPr>
              <a:t/>
            </a:r>
            <a:br>
              <a:rPr lang="fr-BE" sz="2800" dirty="0" smtClean="0">
                <a:solidFill>
                  <a:schemeClr val="bg1"/>
                </a:solidFill>
              </a:rPr>
            </a:b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nl-BE" b="1" u="sng" dirty="0" smtClean="0">
                <a:latin typeface="Arial" charset="0"/>
              </a:rPr>
              <a:t>Werknemers</a:t>
            </a:r>
          </a:p>
          <a:p>
            <a:pPr>
              <a:lnSpc>
                <a:spcPct val="80000"/>
              </a:lnSpc>
            </a:pPr>
            <a:endParaRPr lang="nl-BE" b="1" u="sng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nl-BE" b="1" dirty="0" smtClean="0">
                <a:latin typeface="Arial" charset="0"/>
              </a:rPr>
              <a:t>6 sectoren : </a:t>
            </a:r>
          </a:p>
          <a:p>
            <a:pPr lvl="2">
              <a:lnSpc>
                <a:spcPct val="80000"/>
              </a:lnSpc>
            </a:pPr>
            <a:r>
              <a:rPr lang="nl-BE" dirty="0" smtClean="0"/>
              <a:t>Kinderbijslag (RKW)</a:t>
            </a:r>
          </a:p>
          <a:p>
            <a:pPr lvl="2">
              <a:lnSpc>
                <a:spcPct val="80000"/>
              </a:lnSpc>
            </a:pPr>
            <a:r>
              <a:rPr lang="nl-BE" dirty="0" smtClean="0"/>
              <a:t>Werkloosheidsuitkering (RVA)</a:t>
            </a:r>
          </a:p>
          <a:p>
            <a:pPr lvl="2">
              <a:lnSpc>
                <a:spcPct val="80000"/>
              </a:lnSpc>
            </a:pPr>
            <a:r>
              <a:rPr lang="nl-BE" dirty="0" smtClean="0"/>
              <a:t>Pensioenen (RVP)</a:t>
            </a:r>
          </a:p>
          <a:p>
            <a:pPr lvl="2">
              <a:lnSpc>
                <a:spcPct val="80000"/>
              </a:lnSpc>
            </a:pPr>
            <a:r>
              <a:rPr lang="nl-BE" dirty="0" smtClean="0"/>
              <a:t>Ziekte- en invaliditeitsverzekering (RIZIV)</a:t>
            </a:r>
          </a:p>
          <a:p>
            <a:pPr lvl="2">
              <a:lnSpc>
                <a:spcPct val="80000"/>
              </a:lnSpc>
            </a:pPr>
            <a:r>
              <a:rPr lang="nl-BE" dirty="0" smtClean="0"/>
              <a:t>Arbeidsongevallen (FAO)</a:t>
            </a:r>
          </a:p>
          <a:p>
            <a:pPr lvl="2">
              <a:lnSpc>
                <a:spcPct val="80000"/>
              </a:lnSpc>
            </a:pPr>
            <a:r>
              <a:rPr lang="nl-BE" dirty="0" smtClean="0"/>
              <a:t>Beroepsziekten (FBZ)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cs typeface="Tahoma" pitchFamily="34" charset="0"/>
              </a:rPr>
              <a:t>[</a:t>
            </a:r>
            <a:r>
              <a:rPr lang="nl-BE" dirty="0" smtClean="0"/>
              <a:t>Jaarlijkse vakantie (RJV)</a:t>
            </a:r>
            <a:r>
              <a:rPr lang="en-US" dirty="0" smtClean="0">
                <a:cs typeface="Tahoma" pitchFamily="34" charset="0"/>
              </a:rPr>
              <a:t>]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Tahoma" pitchFamily="34" charset="0"/>
              </a:rPr>
              <a:t>Inning : RSZ</a:t>
            </a:r>
            <a:endParaRPr lang="en-US" b="1" dirty="0">
              <a:latin typeface="Arial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</a:rPr>
              <a:t/>
            </a:r>
            <a:br>
              <a:rPr lang="nl-BE" sz="2800" dirty="0" smtClean="0">
                <a:solidFill>
                  <a:schemeClr val="bg1"/>
                </a:solidFill>
              </a:rPr>
            </a:br>
            <a:r>
              <a:rPr lang="nl-BE" sz="2400" dirty="0" smtClean="0"/>
              <a:t> </a:t>
            </a:r>
            <a:r>
              <a:rPr lang="nl-BE" sz="2400" dirty="0" smtClean="0">
                <a:solidFill>
                  <a:schemeClr val="bg1"/>
                </a:solidFill>
              </a:rPr>
              <a:t>II.1  AANDEEL VERSCHILLENDE TAKKEN IN DE SOCIALE ZEKERHEID (werknemers)</a:t>
            </a: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fr-BE" sz="2800" dirty="0" smtClean="0">
                <a:solidFill>
                  <a:schemeClr val="bg1"/>
                </a:solidFill>
              </a:rPr>
              <a:t/>
            </a:r>
            <a:br>
              <a:rPr lang="fr-BE" sz="2800" dirty="0" smtClean="0">
                <a:solidFill>
                  <a:schemeClr val="bg1"/>
                </a:solidFill>
              </a:rPr>
            </a:b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nl-BE" sz="1300" dirty="0" smtClean="0"/>
          </a:p>
          <a:p>
            <a:pPr>
              <a:lnSpc>
                <a:spcPct val="80000"/>
              </a:lnSpc>
              <a:buNone/>
            </a:pPr>
            <a:endParaRPr lang="nl-BE" sz="1300" dirty="0" smtClean="0"/>
          </a:p>
          <a:p>
            <a:pPr>
              <a:lnSpc>
                <a:spcPct val="80000"/>
              </a:lnSpc>
              <a:buNone/>
            </a:pPr>
            <a:r>
              <a:rPr lang="nl-BE" sz="1300" dirty="0" smtClean="0"/>
              <a:t>					</a:t>
            </a:r>
            <a:r>
              <a:rPr lang="nl-BE" sz="1800" u="sng" dirty="0" smtClean="0"/>
              <a:t>1980</a:t>
            </a:r>
            <a:r>
              <a:rPr lang="nl-BE" sz="1800" dirty="0" smtClean="0"/>
              <a:t>	  </a:t>
            </a:r>
            <a:r>
              <a:rPr lang="nl-BE" sz="1800" u="sng" dirty="0" smtClean="0"/>
              <a:t>2008</a:t>
            </a:r>
            <a:r>
              <a:rPr lang="nl-BE" sz="1800" dirty="0" smtClean="0"/>
              <a:t>	     </a:t>
            </a:r>
            <a:r>
              <a:rPr lang="nl-BE" sz="1800" u="sng" dirty="0" smtClean="0"/>
              <a:t>2010</a:t>
            </a:r>
          </a:p>
          <a:p>
            <a:pPr>
              <a:lnSpc>
                <a:spcPct val="80000"/>
              </a:lnSpc>
              <a:buNone/>
            </a:pP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smtClean="0"/>
              <a:t>Gezondheidszorg			24,55	   34,33	     37,74</a:t>
            </a:r>
            <a:br>
              <a:rPr lang="nl-BE" sz="1800" dirty="0" smtClean="0"/>
            </a:b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err="1" smtClean="0"/>
              <a:t>Prim</a:t>
            </a:r>
            <a:r>
              <a:rPr lang="nl-BE" sz="1800" dirty="0" smtClean="0"/>
              <a:t>. AO en Invaliditeit	 	5,45	     8,12	       8,27</a:t>
            </a:r>
            <a:br>
              <a:rPr lang="nl-BE" sz="1800" dirty="0" smtClean="0"/>
            </a:b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smtClean="0"/>
              <a:t>R.V.A.				17,16  	   17,51 	     16,10</a:t>
            </a:r>
            <a:br>
              <a:rPr lang="nl-BE" sz="1800" dirty="0" smtClean="0"/>
            </a:b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smtClean="0"/>
              <a:t>Pensioenen			36,68	   31,86	     30,13</a:t>
            </a:r>
            <a:br>
              <a:rPr lang="nl-BE" sz="1800" dirty="0" smtClean="0"/>
            </a:b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smtClean="0"/>
              <a:t>Kinderbijslag			13,41	     7,49	       6,89</a:t>
            </a:r>
            <a:br>
              <a:rPr lang="nl-BE" sz="1800" dirty="0" smtClean="0"/>
            </a:b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smtClean="0"/>
              <a:t>Beroepsziekten		  	1,74	     0,63	       0,49</a:t>
            </a:r>
          </a:p>
          <a:p>
            <a:pPr>
              <a:lnSpc>
                <a:spcPct val="80000"/>
              </a:lnSpc>
              <a:buNone/>
            </a:pPr>
            <a:endParaRPr lang="nl-BE" sz="1800" dirty="0" smtClean="0"/>
          </a:p>
          <a:p>
            <a:pPr>
              <a:lnSpc>
                <a:spcPct val="80000"/>
              </a:lnSpc>
              <a:buNone/>
            </a:pPr>
            <a:r>
              <a:rPr lang="nl-BE" sz="1800" dirty="0" smtClean="0"/>
              <a:t>Arbeidsongevallen		0,99	     0,40	       0,35 	</a:t>
            </a:r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endParaRPr lang="fr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sz="3100" dirty="0" smtClean="0">
                <a:solidFill>
                  <a:schemeClr val="bg1"/>
                </a:solidFill>
              </a:rPr>
              <a:t/>
            </a:r>
            <a:br>
              <a:rPr lang="nl-BE" sz="3100" dirty="0" smtClean="0">
                <a:solidFill>
                  <a:schemeClr val="bg1"/>
                </a:solidFill>
              </a:rPr>
            </a:b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 </a:t>
            </a:r>
            <a:endParaRPr lang="fr-BE" sz="2800" dirty="0"/>
          </a:p>
          <a:p>
            <a:pPr marL="0" indent="0">
              <a:buNone/>
            </a:pPr>
            <a:r>
              <a:rPr lang="nl-BE" sz="2800" dirty="0" smtClean="0"/>
              <a:t>Uitgaven gezondheidszorg</a:t>
            </a:r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FontTx/>
              <a:buChar char="-"/>
            </a:pPr>
            <a:r>
              <a:rPr lang="nl-BE" sz="2800" dirty="0" smtClean="0"/>
              <a:t> 10% B. B. P.  (37 miljard €  - 370 miljard €)</a:t>
            </a:r>
          </a:p>
          <a:p>
            <a:pPr marL="0" indent="0">
              <a:buFontTx/>
              <a:buChar char="-"/>
            </a:pPr>
            <a:endParaRPr lang="nl-BE" sz="2800" dirty="0" smtClean="0"/>
          </a:p>
          <a:p>
            <a:pPr>
              <a:buNone/>
            </a:pPr>
            <a:r>
              <a:rPr lang="fr-BE" sz="2800" dirty="0" smtClean="0"/>
              <a:t>- Budget Z.I.V. 2013 = 26,5 </a:t>
            </a:r>
            <a:r>
              <a:rPr lang="fr-BE" sz="2800" dirty="0" err="1" smtClean="0"/>
              <a:t>miljard</a:t>
            </a:r>
            <a:r>
              <a:rPr lang="fr-BE" sz="2800" dirty="0" smtClean="0"/>
              <a:t> €</a:t>
            </a: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l"/>
            <a:r>
              <a:rPr lang="nl-BE" sz="2800" dirty="0" smtClean="0">
                <a:solidFill>
                  <a:schemeClr val="bg1"/>
                </a:solidFill>
              </a:rPr>
              <a:t/>
            </a:r>
            <a:br>
              <a:rPr lang="nl-BE" sz="2800" dirty="0" smtClean="0">
                <a:solidFill>
                  <a:schemeClr val="bg1"/>
                </a:solidFill>
              </a:rPr>
            </a:br>
            <a:r>
              <a:rPr lang="nl-BE" dirty="0" smtClean="0"/>
              <a:t/>
            </a:r>
            <a:br>
              <a:rPr lang="nl-BE" dirty="0" smtClean="0"/>
            </a:b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BE" sz="2800" dirty="0" smtClean="0"/>
          </a:p>
          <a:p>
            <a:pPr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fr-BE" b="1" dirty="0" smtClean="0">
                <a:latin typeface="Arial" charset="0"/>
              </a:rPr>
              <a:t>		</a:t>
            </a:r>
            <a:r>
              <a:rPr lang="fr-BE" b="1" u="sng" dirty="0" smtClean="0">
                <a:latin typeface="Arial" charset="0"/>
              </a:rPr>
              <a:t>2000</a:t>
            </a:r>
            <a:r>
              <a:rPr lang="fr-BE" b="1" dirty="0" smtClean="0">
                <a:latin typeface="Arial" charset="0"/>
              </a:rPr>
              <a:t>	  </a:t>
            </a:r>
            <a:r>
              <a:rPr lang="fr-BE" b="1" u="sng" dirty="0" smtClean="0">
                <a:latin typeface="Arial" charset="0"/>
              </a:rPr>
              <a:t>2010</a:t>
            </a:r>
            <a:r>
              <a:rPr lang="fr-BE" b="1" dirty="0" smtClean="0">
                <a:latin typeface="Arial" charset="0"/>
              </a:rPr>
              <a:t>     </a:t>
            </a:r>
            <a:r>
              <a:rPr lang="fr-BE" b="1" u="sng" dirty="0" smtClean="0">
                <a:latin typeface="Arial" charset="0"/>
              </a:rPr>
              <a:t>2011</a:t>
            </a:r>
          </a:p>
          <a:p>
            <a:pPr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fr-BE" b="1" dirty="0" smtClean="0">
                <a:latin typeface="Arial" charset="0"/>
              </a:rPr>
              <a:t>	</a:t>
            </a:r>
          </a:p>
          <a:p>
            <a:pPr lvl="1"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fr-BE" sz="2000" b="1" dirty="0" smtClean="0">
                <a:latin typeface="Arial" charset="0"/>
              </a:rPr>
              <a:t>- Sociale </a:t>
            </a:r>
            <a:r>
              <a:rPr lang="fr-BE" sz="2000" b="1" dirty="0" err="1" smtClean="0">
                <a:latin typeface="Arial" charset="0"/>
              </a:rPr>
              <a:t>bijdragen</a:t>
            </a:r>
            <a:r>
              <a:rPr lang="fr-BE" sz="2000" b="1" dirty="0" smtClean="0">
                <a:latin typeface="Arial" charset="0"/>
              </a:rPr>
              <a:t> :	  71,1 %	    60,7 %         59,4 %</a:t>
            </a:r>
          </a:p>
          <a:p>
            <a:pPr>
              <a:lnSpc>
                <a:spcPct val="80000"/>
              </a:lnSpc>
              <a:tabLst>
                <a:tab pos="3492500" algn="l"/>
              </a:tabLst>
              <a:defRPr/>
            </a:pPr>
            <a:endParaRPr lang="fr-BE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fr-BE" sz="2000" b="1" dirty="0" smtClean="0">
                <a:latin typeface="Arial" charset="0"/>
              </a:rPr>
              <a:t>- </a:t>
            </a:r>
            <a:r>
              <a:rPr lang="fr-BE" sz="2000" b="1" dirty="0" err="1" smtClean="0">
                <a:latin typeface="Arial" charset="0"/>
              </a:rPr>
              <a:t>Staatstoelagen</a:t>
            </a:r>
            <a:r>
              <a:rPr lang="fr-BE" sz="2000" b="1" dirty="0" smtClean="0">
                <a:latin typeface="Arial" charset="0"/>
              </a:rPr>
              <a:t> :  	  13,9 %	    13,8 %         13,6 %</a:t>
            </a:r>
          </a:p>
          <a:p>
            <a:pPr>
              <a:lnSpc>
                <a:spcPct val="80000"/>
              </a:lnSpc>
              <a:tabLst>
                <a:tab pos="3492500" algn="l"/>
              </a:tabLst>
              <a:defRPr/>
            </a:pPr>
            <a:endParaRPr lang="fr-BE" sz="2000" b="1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fr-BE" sz="2000" b="1" dirty="0" smtClean="0">
                <a:latin typeface="Arial" charset="0"/>
              </a:rPr>
              <a:t>- </a:t>
            </a:r>
            <a:r>
              <a:rPr lang="fr-BE" sz="2000" b="1" dirty="0" err="1" smtClean="0">
                <a:latin typeface="Arial" charset="0"/>
              </a:rPr>
              <a:t>Altern</a:t>
            </a:r>
            <a:r>
              <a:rPr lang="fr-BE" sz="2000" b="1" dirty="0" smtClean="0">
                <a:latin typeface="Arial" charset="0"/>
              </a:rPr>
              <a:t>. </a:t>
            </a:r>
            <a:r>
              <a:rPr lang="fr-BE" sz="2000" b="1" dirty="0" err="1" smtClean="0">
                <a:latin typeface="Arial" charset="0"/>
              </a:rPr>
              <a:t>Financiering</a:t>
            </a:r>
            <a:r>
              <a:rPr lang="fr-BE" sz="2000" b="1" dirty="0" smtClean="0">
                <a:latin typeface="Arial" charset="0"/>
              </a:rPr>
              <a:t> : 		  8,4 %	    19,7 %         21,4 %</a:t>
            </a:r>
          </a:p>
          <a:p>
            <a:pPr>
              <a:lnSpc>
                <a:spcPct val="80000"/>
              </a:lnSpc>
              <a:tabLst>
                <a:tab pos="3492500" algn="l"/>
              </a:tabLst>
              <a:defRPr/>
            </a:pPr>
            <a:endParaRPr lang="fr-BE" sz="2000" b="1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fr-BE" sz="2000" b="1" dirty="0" smtClean="0">
                <a:latin typeface="Arial" charset="0"/>
              </a:rPr>
              <a:t>- </a:t>
            </a:r>
            <a:r>
              <a:rPr lang="fr-BE" sz="2000" b="1" dirty="0" err="1" smtClean="0">
                <a:latin typeface="Arial" charset="0"/>
              </a:rPr>
              <a:t>Andere</a:t>
            </a:r>
            <a:r>
              <a:rPr lang="fr-BE" sz="2000" b="1" dirty="0" smtClean="0">
                <a:latin typeface="Arial" charset="0"/>
              </a:rPr>
              <a:t> : 		  6,6 %	      5,8 %           5,5 %</a:t>
            </a:r>
          </a:p>
          <a:p>
            <a:pPr>
              <a:lnSpc>
                <a:spcPct val="80000"/>
              </a:lnSpc>
              <a:tabLst>
                <a:tab pos="3492500" algn="l"/>
              </a:tabLst>
              <a:defRPr/>
            </a:pPr>
            <a:endParaRPr lang="fr-BE" sz="2000" b="1" dirty="0" smtClean="0">
              <a:latin typeface="Arial" charset="0"/>
            </a:endParaRPr>
          </a:p>
          <a:p>
            <a:pPr>
              <a:lnSpc>
                <a:spcPct val="80000"/>
              </a:lnSpc>
              <a:tabLst>
                <a:tab pos="3492500" algn="l"/>
              </a:tabLst>
              <a:defRPr/>
            </a:pPr>
            <a:endParaRPr lang="nl-NL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nl-NL" sz="1600" dirty="0" smtClean="0">
                <a:latin typeface="Arial" charset="0"/>
              </a:rPr>
              <a:t>	</a:t>
            </a:r>
            <a:r>
              <a:rPr lang="nl-NL" b="1" dirty="0" smtClean="0">
                <a:latin typeface="Arial" charset="0"/>
              </a:rPr>
              <a:t>Sinds 1995 : globaal financieel beheer </a:t>
            </a:r>
          </a:p>
          <a:p>
            <a:pPr>
              <a:lnSpc>
                <a:spcPct val="80000"/>
              </a:lnSpc>
              <a:buNone/>
              <a:tabLst>
                <a:tab pos="3492500" algn="l"/>
              </a:tabLst>
              <a:defRPr/>
            </a:pPr>
            <a:r>
              <a:rPr lang="nl-NL" b="1" dirty="0" smtClean="0">
                <a:latin typeface="Arial" charset="0"/>
              </a:rPr>
              <a:t>	= financiering volgens behoeften</a:t>
            </a:r>
          </a:p>
          <a:p>
            <a:pPr marL="0" indent="0"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Powerpoint_A4_F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788"/>
            <a:ext cx="9144000" cy="64643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48488" y="515778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fr-FR"/>
          </a:p>
        </p:txBody>
      </p:sp>
      <p:pic>
        <p:nvPicPr>
          <p:cNvPr id="18446" name="Picture 14" descr="CMMC_button_anima_groot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263" y="5216525"/>
            <a:ext cx="1441450" cy="109220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dirty="0" smtClean="0">
                <a:solidFill>
                  <a:schemeClr val="bg1"/>
                </a:solidFill>
              </a:rPr>
              <a:t>II 2.   Principes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FontTx/>
              <a:buChar char="-"/>
            </a:pPr>
            <a:r>
              <a:rPr lang="nl-BE" dirty="0" smtClean="0"/>
              <a:t>Verzekeringssysteem</a:t>
            </a:r>
          </a:p>
          <a:p>
            <a:pPr marL="0" indent="0">
              <a:buFontTx/>
              <a:buChar char="-"/>
            </a:pPr>
            <a:endParaRPr lang="nl-BE" dirty="0" smtClean="0"/>
          </a:p>
          <a:p>
            <a:pPr marL="0" indent="0">
              <a:buFontTx/>
              <a:buChar char="-"/>
            </a:pPr>
            <a:r>
              <a:rPr lang="nl-BE" dirty="0" smtClean="0"/>
              <a:t>Fiscaal systeem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a337f68e837846e58d1df0138445b5f6 xmlns="e94105ba-079d-4c76-a184-53d11ff3781b" xsi:nil="true"/>
    <e15858028e0d4ce69a1d891ec6e792d8 xmlns="e94105ba-079d-4c76-a184-53d11ff3781b" xsi:nil="true"/>
    <Taal xmlns="e94105ba-079d-4c76-a184-53d11ff3781b">Nederlands</Taal>
    <Content_x0020_Owner xmlns="e94105ba-079d-4c76-a184-53d11ff3781b">
      <UserInfo>
        <DisplayName/>
        <AccountId xsi:nil="true"/>
        <AccountType/>
      </UserInfo>
    </Content_x0020_Owner>
    <TaxCatchAll xmlns="e94105ba-079d-4c76-a184-53d11ff3781b"/>
    <Indeling xmlns="c2557e44-b139-4c6a-b2bf-94765bccd3ab">Tonnie bij derden</Indeling>
    <Local_x0020_Keywords xmlns="e94105ba-079d-4c76-a184-53d11ff3781b" xsi:nil="true"/>
    <indeling_x0020_twee xmlns="c2557e44-b139-4c6a-b2bf-94765bccd3ab" xsi:nil="true"/>
    <Taxonomy xmlns="e94105ba-079d-4c76-a184-53d11ff3781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ic document" ma:contentTypeID="0x010100E3FE20A12C9376489AE836001DCF15690097FF528D5EFCF74F83829F756BD75D79" ma:contentTypeVersion="33" ma:contentTypeDescription="Een nieuw document maken." ma:contentTypeScope="" ma:versionID="8bea03de9bff58e601a7f09b472db5f1">
  <xsd:schema xmlns:xsd="http://www.w3.org/2001/XMLSchema" xmlns:p="http://schemas.microsoft.com/office/2006/metadata/properties" xmlns:ns2="e94105ba-079d-4c76-a184-53d11ff3781b" xmlns:ns3="c2557e44-b139-4c6a-b2bf-94765bccd3ab" targetNamespace="http://schemas.microsoft.com/office/2006/metadata/properties" ma:root="true" ma:fieldsID="3ab00e1c9d5b5c2db08ffff34aedfeb8" ns2:_="" ns3:_="">
    <xsd:import namespace="e94105ba-079d-4c76-a184-53d11ff3781b"/>
    <xsd:import namespace="c2557e44-b139-4c6a-b2bf-94765bccd3ab"/>
    <xsd:element name="properties">
      <xsd:complexType>
        <xsd:sequence>
          <xsd:element name="documentManagement">
            <xsd:complexType>
              <xsd:all>
                <xsd:element ref="ns2:Taal"/>
                <xsd:element ref="ns2:Content_x0020_Owner" minOccurs="0"/>
                <xsd:element ref="ns2:e15858028e0d4ce69a1d891ec6e792d8" minOccurs="0"/>
                <xsd:element ref="ns2:TaxCatchAll" minOccurs="0"/>
                <xsd:element ref="ns2:TaxCatchAllLabel" minOccurs="0"/>
                <xsd:element ref="ns2:Taxonomy" minOccurs="0"/>
                <xsd:element ref="ns2:a337f68e837846e58d1df0138445b5f6" minOccurs="0"/>
                <xsd:element ref="ns2:Local_x0020_Keywords" minOccurs="0"/>
                <xsd:element ref="ns3:Indeling" minOccurs="0"/>
                <xsd:element ref="ns3:indeling_x0020_twe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94105ba-079d-4c76-a184-53d11ff3781b" elementFormDefault="qualified">
    <xsd:import namespace="http://schemas.microsoft.com/office/2006/documentManagement/types"/>
    <xsd:element name="Taal" ma:index="8" ma:displayName="Taal" ma:default="Nederlands" ma:format="Dropdown" ma:internalName="Taal" ma:readOnly="false">
      <xsd:simpleType>
        <xsd:restriction base="dms:Choice">
          <xsd:enumeration value="Nederlands"/>
          <xsd:enumeration value="Français"/>
          <xsd:enumeration value="English"/>
        </xsd:restriction>
      </xsd:simpleType>
    </xsd:element>
    <xsd:element name="Content_x0020_Owner" ma:index="9" nillable="true" ma:displayName="Content Eigenaar" ma:list="UserInfo" ma:internalName="Content_x0020_Owner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15858028e0d4ce69a1d891ec6e792d8" ma:index="10" nillable="true" ma:displayName="Taxonomy_0" ma:hidden="true" ma:internalName="e15858028e0d4ce69a1d891ec6e792d8">
      <xsd:simpleType>
        <xsd:restriction base="dms:Note"/>
      </xsd:simpleType>
    </xsd:element>
    <xsd:element name="TaxCatchAll" ma:index="11" nillable="true" ma:displayName="Taxonomy Catch All Column" ma:hidden="true" ma:list="{73771e5d-9d66-4442-8101-c51b490fda35}" ma:internalName="TaxCatchAll" ma:showField="CatchAllData" ma:web="b4987a8c-cd96-4a17-b37c-ac03f22baa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3771e5d-9d66-4442-8101-c51b490fda35}" ma:internalName="TaxCatchAllLabel" ma:readOnly="true" ma:showField="CatchAllDataLabel" ma:web="b4987a8c-cd96-4a17-b37c-ac03f22baa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onomy" ma:index="13" nillable="true" ma:displayName="General Taxonomy" ma:default="" ma:list="{73771e5d-9d66-4442-8101-c51b490fda35}" ma:internalName="Taxonomy" ma:readOnly="false" ma:showField="Term1043" ma:web="b4987a8c-cd96-4a17-b37c-ac03f22baaf8">
      <xsd:simpleType>
        <xsd:restriction base="dms:Unknown"/>
      </xsd:simpleType>
    </xsd:element>
    <xsd:element name="a337f68e837846e58d1df0138445b5f6" ma:index="14" nillable="true" ma:displayName="Local Keywords_0" ma:hidden="true" ma:internalName="a337f68e837846e58d1df0138445b5f6">
      <xsd:simpleType>
        <xsd:restriction base="dms:Note"/>
      </xsd:simpleType>
    </xsd:element>
    <xsd:element name="Local_x0020_Keywords" ma:index="15" nillable="true" ma:displayName="Local Taxonomy" ma:default="" ma:description="Local taxonomy, link to local metadata set!" ma:list="{73771e5d-9d66-4442-8101-c51b490fda35}" ma:internalName="Local_x0020_Keywords" ma:showField="Term1043" ma:web="b4987a8c-cd96-4a17-b37c-ac03f22baaf8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c2557e44-b139-4c6a-b2bf-94765bccd3ab" elementFormDefault="qualified">
    <xsd:import namespace="http://schemas.microsoft.com/office/2006/documentManagement/types"/>
    <xsd:element name="Indeling" ma:index="16" nillable="true" ma:displayName="Indeling" ma:format="Dropdown" ma:internalName="Indeling">
      <xsd:simpleType>
        <xsd:restriction base="dms:Choice">
          <xsd:enumeration value="Archief"/>
          <xsd:enumeration value="AV LCM en MOB"/>
          <xsd:enumeration value="Belgacom nazicht 2012 2013"/>
          <xsd:enumeration value="BAL vertegenwoordiging"/>
          <xsd:enumeration value="organogram"/>
          <xsd:enumeration value="Find_it en telefoon"/>
          <xsd:enumeration value="Hanswijkcavalcade"/>
          <xsd:enumeration value="Innovatiefonds"/>
          <xsd:enumeration value="LCM Outlookgroepen"/>
          <xsd:enumeration value="Opening ODT"/>
          <xsd:enumeration value="Organisaties van derden"/>
          <xsd:enumeration value="Plans gebouwen"/>
          <xsd:enumeration value="Programma vrijwilligers"/>
          <xsd:enumeration value="Tonnie bij derden"/>
          <xsd:enumeration value="Verdeelboek"/>
          <xsd:enumeration value="Verdeelboek CM informatief"/>
          <xsd:enumeration value="Verdeelboek Jaarverslag CM"/>
          <xsd:enumeration value="Verdeelboek zakagendas"/>
          <xsd:enumeration value="Verdeelboek Kruit"/>
          <xsd:enumeration value="Verdeelboek Lont"/>
          <xsd:enumeration value="Verdeelboek nieuwjaarskaartjes"/>
          <xsd:enumeration value="Verdeelboek overlijdensberichten"/>
          <xsd:enumeration value="Verzekeringen Bestuursorganen"/>
          <xsd:enumeration value="Werk en stuurgroepen CMrMT"/>
          <xsd:enumeration value="Vergaderaccomodatie extern"/>
          <xsd:enumeration value="Vergaderaccomodatie nota's en verslagen"/>
          <xsd:enumeration value="Vergaderaccomodatie lokaal fiches"/>
          <xsd:enumeration value="Vergaderaccomodatie huishoudelijke reglementenShiNe"/>
          <xsd:enumeration value="Vergaderaccomodatie intern"/>
          <xsd:enumeration value="Vergaderaccomodatie materiaal fiches"/>
          <xsd:enumeration value="Vergaderaccomodatie outlookadressen"/>
          <xsd:enumeration value="Vergaderaccomodatie Wit-Gele Kruis"/>
        </xsd:restriction>
      </xsd:simpleType>
    </xsd:element>
    <xsd:element name="indeling_x0020_twee" ma:index="17" nillable="true" ma:displayName="indeling twee" ma:format="Dropdown" ma:internalName="indeling_x0020_twee">
      <xsd:simpleType>
        <xsd:restriction base="dms:Choice">
          <xsd:enumeration value="Wit Gele Kruis"/>
          <xsd:enumeration value="Laeta Mens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SharedContentType xmlns="Microsoft.SharePoint.Taxonomy.ContentTypeSync" SourceId="4cf2b792-9b57-477f-906e-d40bb4a39159" ContentTypeId="0x010100E3FE20A12C9376489AE836001DCF1569" PreviousValue="false"/>
</file>

<file path=customXml/itemProps1.xml><?xml version="1.0" encoding="utf-8"?>
<ds:datastoreItem xmlns:ds="http://schemas.openxmlformats.org/officeDocument/2006/customXml" ds:itemID="{D4C85E87-310D-4EF1-B8C5-7E0BFFF7FB1C}">
  <ds:schemaRefs>
    <ds:schemaRef ds:uri="http://schemas.microsoft.com/office/2006/metadata/properties"/>
    <ds:schemaRef ds:uri="e94105ba-079d-4c76-a184-53d11ff3781b"/>
    <ds:schemaRef ds:uri="c2557e44-b139-4c6a-b2bf-94765bccd3ab"/>
  </ds:schemaRefs>
</ds:datastoreItem>
</file>

<file path=customXml/itemProps2.xml><?xml version="1.0" encoding="utf-8"?>
<ds:datastoreItem xmlns:ds="http://schemas.openxmlformats.org/officeDocument/2006/customXml" ds:itemID="{7BD5E656-0028-4843-8606-917C2543B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8B8D88-4B4B-4EB3-9299-048CCBBF3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105ba-079d-4c76-a184-53d11ff3781b"/>
    <ds:schemaRef ds:uri="c2557e44-b139-4c6a-b2bf-94765bccd3a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6285126-AE9A-4C0A-BDB4-15FADA4F8C6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1128</Words>
  <Application>Microsoft Office PowerPoint</Application>
  <PresentationFormat>Diavoorstelling (4:3)</PresentationFormat>
  <Paragraphs>433</Paragraphs>
  <Slides>46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47" baseType="lpstr">
      <vt:lpstr>Thème Office</vt:lpstr>
      <vt:lpstr>Gedecentraliseerd Forum Leuven 25-27 oktober 2013</vt:lpstr>
      <vt:lpstr>Dia 2</vt:lpstr>
      <vt:lpstr>I. HistoriekZ.I.V. en Ziekenfonds</vt:lpstr>
      <vt:lpstr>Dia 4</vt:lpstr>
      <vt:lpstr> II. Situering Z.I.V. binnen de Sociale Zekerheid </vt:lpstr>
      <vt:lpstr>  II.1  AANDEEL VERSCHILLENDE TAKKEN IN DE SOCIALE ZEKERHEID (werknemers)  </vt:lpstr>
      <vt:lpstr>  </vt:lpstr>
      <vt:lpstr>  </vt:lpstr>
      <vt:lpstr>II 2.   Principes</vt:lpstr>
      <vt:lpstr> II.2  Principes </vt:lpstr>
      <vt:lpstr>Verzekering</vt:lpstr>
      <vt:lpstr>Solidariteit </vt:lpstr>
      <vt:lpstr>II.3  Budget</vt:lpstr>
      <vt:lpstr>Dia 14</vt:lpstr>
      <vt:lpstr>III. Organisatie en terugbetaling : structuur </vt:lpstr>
      <vt:lpstr>Gezondheidszorg : terugbetaling </vt:lpstr>
      <vt:lpstr>Wat betaalt de ziekteverzekering terug als je naar de dokter moet?</vt:lpstr>
      <vt:lpstr>Akkoorden - Overeenkomsten</vt:lpstr>
      <vt:lpstr>Dia 19</vt:lpstr>
      <vt:lpstr>Inhoud conventie</vt:lpstr>
      <vt:lpstr>Toenemende deconventionering</vt:lpstr>
      <vt:lpstr>Specifieke situaties</vt:lpstr>
      <vt:lpstr>Wat betaalt de ziekteverzekering terug als je naar het ziekenhuis moet?</vt:lpstr>
      <vt:lpstr>Wat betaalt de ziekteverzekering terug als je  naar de apotheker moet?</vt:lpstr>
      <vt:lpstr>III. 3. Specifieke bescherming</vt:lpstr>
      <vt:lpstr>Maatregelen chronische zieken</vt:lpstr>
      <vt:lpstr>Bijzonder Solidariteitsfonds</vt:lpstr>
      <vt:lpstr>Verhoogde tegemoetkoming</vt:lpstr>
      <vt:lpstr>Klassieke Verhoogte Tegemoetkoming (VT)</vt:lpstr>
      <vt:lpstr>OMNIO</vt:lpstr>
      <vt:lpstr>Maximumfactuur</vt:lpstr>
      <vt:lpstr>Dia 32</vt:lpstr>
      <vt:lpstr>De inkomenscategorieën</vt:lpstr>
      <vt:lpstr>Overzicht remgeldplafonds </vt:lpstr>
      <vt:lpstr>III.4 P.A.O. – Invaliditeit</vt:lpstr>
      <vt:lpstr>Dia 36</vt:lpstr>
      <vt:lpstr>Dia 37</vt:lpstr>
      <vt:lpstr>IV- Knelpunten - oplossing</vt:lpstr>
      <vt:lpstr>Oplossingen ?</vt:lpstr>
      <vt:lpstr>V- Vlinderakkoord</vt:lpstr>
      <vt:lpstr>Gedeeltelijke communautarisering gezondheidszorg </vt:lpstr>
      <vt:lpstr>Vijf grote risico’s </vt:lpstr>
      <vt:lpstr>Bepalende politieke keuzen</vt:lpstr>
      <vt:lpstr>Dia 44</vt:lpstr>
      <vt:lpstr>Vragen …..</vt:lpstr>
      <vt:lpstr>Dia 46</vt:lpstr>
    </vt:vector>
  </TitlesOfParts>
  <Company>LCM-AMNC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Leuven ppt tom</dc:title>
  <dc:creator>de Changy Murielle (100)</dc:creator>
  <cp:lastModifiedBy>Hooyberghs Ilse (105)</cp:lastModifiedBy>
  <cp:revision>81</cp:revision>
  <dcterms:created xsi:type="dcterms:W3CDTF">2012-03-01T08:18:47Z</dcterms:created>
  <dcterms:modified xsi:type="dcterms:W3CDTF">2013-10-24T07:00:08Z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0x010100E3FE20A12C9376489AE836001DCF15690097FF528D5EFCF74F83829F756BD75D79</vt:lpwstr>
  </property>
  <property fmtid="{D5CDD505-2E9C-101B-9397-08002B2CF9AE}" pid="3" name="Local_x0020_Keywords">
    <vt:lpwstr/>
  </property>
  <property fmtid="{D5CDD505-2E9C-101B-9397-08002B2CF9AE}" pid="4" name="Local Keywords">
    <vt:lpwstr/>
  </property>
</Properties>
</file>