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714" r:id="rId2"/>
    <p:sldMasterId id="2147483755" r:id="rId3"/>
  </p:sldMasterIdLst>
  <p:notesMasterIdLst>
    <p:notesMasterId r:id="rId14"/>
  </p:notesMasterIdLst>
  <p:handoutMasterIdLst>
    <p:handoutMasterId r:id="rId15"/>
  </p:handoutMasterIdLst>
  <p:sldIdLst>
    <p:sldId id="362" r:id="rId4"/>
    <p:sldId id="358" r:id="rId5"/>
    <p:sldId id="375" r:id="rId6"/>
    <p:sldId id="295" r:id="rId7"/>
    <p:sldId id="380" r:id="rId8"/>
    <p:sldId id="381" r:id="rId9"/>
    <p:sldId id="383" r:id="rId10"/>
    <p:sldId id="382" r:id="rId11"/>
    <p:sldId id="384" r:id="rId12"/>
    <p:sldId id="361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rgbClr val="FFDF1C"/>
      </a:buClr>
      <a:buFont typeface="Wingdings" pitchFamily="2" charset="2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DF1C"/>
      </a:buClr>
      <a:buFont typeface="Wingdings" pitchFamily="2" charset="2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DF1C"/>
      </a:buClr>
      <a:buFont typeface="Wingdings" pitchFamily="2" charset="2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DF1C"/>
      </a:buClr>
      <a:buFont typeface="Wingdings" pitchFamily="2" charset="2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DF1C"/>
      </a:buClr>
      <a:buFont typeface="Wingdings" pitchFamily="2" charset="2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FF"/>
    <a:srgbClr val="FFFFCC"/>
    <a:srgbClr val="FFFFFF"/>
    <a:srgbClr val="FF66CC"/>
    <a:srgbClr val="FFFF66"/>
    <a:srgbClr val="CC00FF"/>
    <a:srgbClr val="FFFF99"/>
    <a:srgbClr val="FF99CC"/>
    <a:srgbClr val="FFFF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2769" autoAdjust="0"/>
  </p:normalViewPr>
  <p:slideViewPr>
    <p:cSldViewPr>
      <p:cViewPr>
        <p:scale>
          <a:sx n="70" d="100"/>
          <a:sy n="70" d="100"/>
        </p:scale>
        <p:origin x="-972" y="-294"/>
      </p:cViewPr>
      <p:guideLst>
        <p:guide orient="horz" pos="12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48"/>
    </p:cViewPr>
  </p:sorterViewPr>
  <p:notesViewPr>
    <p:cSldViewPr>
      <p:cViewPr>
        <p:scale>
          <a:sx n="75" d="100"/>
          <a:sy n="75" d="100"/>
        </p:scale>
        <p:origin x="-2646" y="372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0" tIns="44066" rIns="88130" bIns="44066" numCol="1" anchor="t" anchorCtr="0" compatLnSpc="1">
            <a:prstTxWarp prst="textNoShape">
              <a:avLst/>
            </a:prstTxWarp>
          </a:bodyPr>
          <a:lstStyle>
            <a:lvl1pPr defTabSz="881063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0" tIns="44066" rIns="88130" bIns="44066" numCol="1" anchor="t" anchorCtr="0" compatLnSpc="1">
            <a:prstTxWarp prst="textNoShape">
              <a:avLst/>
            </a:prstTxWarp>
          </a:bodyPr>
          <a:lstStyle>
            <a:lvl1pPr algn="r" defTabSz="881063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1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0" tIns="44066" rIns="88130" bIns="44066" numCol="1" anchor="b" anchorCtr="0" compatLnSpc="1">
            <a:prstTxWarp prst="textNoShape">
              <a:avLst/>
            </a:prstTxWarp>
          </a:bodyPr>
          <a:lstStyle>
            <a:lvl1pPr defTabSz="881063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831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0" tIns="44066" rIns="88130" bIns="44066" numCol="1" anchor="b" anchorCtr="0" compatLnSpc="1">
            <a:prstTxWarp prst="textNoShape">
              <a:avLst/>
            </a:prstTxWarp>
          </a:bodyPr>
          <a:lstStyle>
            <a:lvl1pPr algn="r" defTabSz="881063">
              <a:spcBef>
                <a:spcPct val="0"/>
              </a:spcBef>
              <a:buClrTx/>
              <a:buFontTx/>
              <a:buNone/>
              <a:defRPr sz="800">
                <a:effectLst/>
              </a:defRPr>
            </a:lvl1pPr>
          </a:lstStyle>
          <a:p>
            <a:pPr>
              <a:defRPr/>
            </a:pPr>
            <a:fld id="{9A37A06C-DB19-4169-845B-3A5D35E1B56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84958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0" tIns="44066" rIns="88130" bIns="44066" numCol="1" anchor="t" anchorCtr="0" compatLnSpc="1">
            <a:prstTxWarp prst="textNoShape">
              <a:avLst/>
            </a:prstTxWarp>
          </a:bodyPr>
          <a:lstStyle>
            <a:lvl1pPr defTabSz="881063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0" tIns="44066" rIns="88130" bIns="44066" numCol="1" anchor="t" anchorCtr="0" compatLnSpc="1">
            <a:prstTxWarp prst="textNoShape">
              <a:avLst/>
            </a:prstTxWarp>
          </a:bodyPr>
          <a:lstStyle>
            <a:lvl1pPr algn="r" defTabSz="881063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5710"/>
            <a:ext cx="4987925" cy="446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0" tIns="44066" rIns="88130" bIns="440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1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0" tIns="44066" rIns="88130" bIns="44066" numCol="1" anchor="b" anchorCtr="0" compatLnSpc="1">
            <a:prstTxWarp prst="textNoShape">
              <a:avLst/>
            </a:prstTxWarp>
          </a:bodyPr>
          <a:lstStyle>
            <a:lvl1pPr defTabSz="881063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831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0" tIns="44066" rIns="88130" bIns="44066" numCol="1" anchor="b" anchorCtr="0" compatLnSpc="1">
            <a:prstTxWarp prst="textNoShape">
              <a:avLst/>
            </a:prstTxWarp>
          </a:bodyPr>
          <a:lstStyle>
            <a:lvl1pPr algn="r" defTabSz="881063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2475C51A-6FA8-4AC3-8AE0-4E1C5B791C4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7901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ABE645-2364-46A2-BF32-F3F6E32861B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5710"/>
            <a:ext cx="4984750" cy="4466511"/>
          </a:xfrm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DE9C1B-B9FF-4494-847C-8677050F6969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DE9C1B-B9FF-4494-847C-8677050F6969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DE9C1B-B9FF-4494-847C-8677050F6969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DE9C1B-B9FF-4494-847C-8677050F6969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DE9C1B-B9FF-4494-847C-8677050F6969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905000" y="5197475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1295400" y="4876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rgbClr val="FFFF99"/>
              </a:buClr>
              <a:buSzPct val="80000"/>
              <a:defRPr/>
            </a:pPr>
            <a:endParaRPr lang="en-US" sz="280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6" name="Group 1037"/>
          <p:cNvGrpSpPr>
            <a:grpSpLocks/>
          </p:cNvGrpSpPr>
          <p:nvPr/>
        </p:nvGrpSpPr>
        <p:grpSpPr bwMode="auto">
          <a:xfrm>
            <a:off x="228600" y="228600"/>
            <a:ext cx="598488" cy="598488"/>
            <a:chOff x="240" y="144"/>
            <a:chExt cx="377" cy="377"/>
          </a:xfrm>
        </p:grpSpPr>
        <p:grpSp>
          <p:nvGrpSpPr>
            <p:cNvPr id="7" name="Group 1038"/>
            <p:cNvGrpSpPr>
              <a:grpSpLocks/>
            </p:cNvGrpSpPr>
            <p:nvPr/>
          </p:nvGrpSpPr>
          <p:grpSpPr bwMode="auto">
            <a:xfrm>
              <a:off x="366" y="144"/>
              <a:ext cx="125" cy="377"/>
              <a:chOff x="366" y="144"/>
              <a:chExt cx="125" cy="377"/>
            </a:xfrm>
          </p:grpSpPr>
          <p:sp>
            <p:nvSpPr>
              <p:cNvPr id="11" name="Freeform 1039"/>
              <p:cNvSpPr>
                <a:spLocks/>
              </p:cNvSpPr>
              <p:nvPr/>
            </p:nvSpPr>
            <p:spPr bwMode="auto">
              <a:xfrm>
                <a:off x="366" y="333"/>
                <a:ext cx="125" cy="188"/>
              </a:xfrm>
              <a:custGeom>
                <a:avLst/>
                <a:gdLst/>
                <a:ahLst/>
                <a:cxnLst>
                  <a:cxn ang="0">
                    <a:pos x="0" y="377"/>
                  </a:cxn>
                  <a:cxn ang="0">
                    <a:pos x="0" y="126"/>
                  </a:cxn>
                  <a:cxn ang="0">
                    <a:pos x="126" y="0"/>
                  </a:cxn>
                  <a:cxn ang="0">
                    <a:pos x="252" y="126"/>
                  </a:cxn>
                  <a:cxn ang="0">
                    <a:pos x="252" y="377"/>
                  </a:cxn>
                  <a:cxn ang="0">
                    <a:pos x="0" y="377"/>
                  </a:cxn>
                </a:cxnLst>
                <a:rect l="0" t="0" r="r" b="b"/>
                <a:pathLst>
                  <a:path w="252" h="377">
                    <a:moveTo>
                      <a:pt x="0" y="377"/>
                    </a:moveTo>
                    <a:lnTo>
                      <a:pt x="0" y="126"/>
                    </a:lnTo>
                    <a:lnTo>
                      <a:pt x="126" y="0"/>
                    </a:lnTo>
                    <a:lnTo>
                      <a:pt x="252" y="126"/>
                    </a:lnTo>
                    <a:lnTo>
                      <a:pt x="252" y="377"/>
                    </a:lnTo>
                    <a:lnTo>
                      <a:pt x="0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12" name="Freeform 1040"/>
              <p:cNvSpPr>
                <a:spLocks/>
              </p:cNvSpPr>
              <p:nvPr/>
            </p:nvSpPr>
            <p:spPr bwMode="auto">
              <a:xfrm>
                <a:off x="366" y="144"/>
                <a:ext cx="125" cy="189"/>
              </a:xfrm>
              <a:custGeom>
                <a:avLst/>
                <a:gdLst/>
                <a:ahLst/>
                <a:cxnLst>
                  <a:cxn ang="0">
                    <a:pos x="252" y="0"/>
                  </a:cxn>
                  <a:cxn ang="0">
                    <a:pos x="252" y="251"/>
                  </a:cxn>
                  <a:cxn ang="0">
                    <a:pos x="126" y="377"/>
                  </a:cxn>
                  <a:cxn ang="0">
                    <a:pos x="0" y="251"/>
                  </a:cxn>
                  <a:cxn ang="0">
                    <a:pos x="0" y="0"/>
                  </a:cxn>
                  <a:cxn ang="0">
                    <a:pos x="252" y="0"/>
                  </a:cxn>
                </a:cxnLst>
                <a:rect l="0" t="0" r="r" b="b"/>
                <a:pathLst>
                  <a:path w="252" h="377">
                    <a:moveTo>
                      <a:pt x="252" y="0"/>
                    </a:moveTo>
                    <a:lnTo>
                      <a:pt x="252" y="251"/>
                    </a:lnTo>
                    <a:lnTo>
                      <a:pt x="126" y="377"/>
                    </a:lnTo>
                    <a:lnTo>
                      <a:pt x="0" y="251"/>
                    </a:lnTo>
                    <a:lnTo>
                      <a:pt x="0" y="0"/>
                    </a:lnTo>
                    <a:lnTo>
                      <a:pt x="252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</p:grpSp>
        <p:grpSp>
          <p:nvGrpSpPr>
            <p:cNvPr id="8" name="Group 1041"/>
            <p:cNvGrpSpPr>
              <a:grpSpLocks/>
            </p:cNvGrpSpPr>
            <p:nvPr/>
          </p:nvGrpSpPr>
          <p:grpSpPr bwMode="auto">
            <a:xfrm>
              <a:off x="240" y="270"/>
              <a:ext cx="377" cy="125"/>
              <a:chOff x="240" y="270"/>
              <a:chExt cx="377" cy="125"/>
            </a:xfrm>
          </p:grpSpPr>
          <p:sp>
            <p:nvSpPr>
              <p:cNvPr id="9" name="Freeform 1042"/>
              <p:cNvSpPr>
                <a:spLocks/>
              </p:cNvSpPr>
              <p:nvPr/>
            </p:nvSpPr>
            <p:spPr bwMode="auto">
              <a:xfrm>
                <a:off x="429" y="270"/>
                <a:ext cx="188" cy="125"/>
              </a:xfrm>
              <a:custGeom>
                <a:avLst/>
                <a:gdLst/>
                <a:ahLst/>
                <a:cxnLst>
                  <a:cxn ang="0">
                    <a:pos x="377" y="252"/>
                  </a:cxn>
                  <a:cxn ang="0">
                    <a:pos x="126" y="252"/>
                  </a:cxn>
                  <a:cxn ang="0">
                    <a:pos x="0" y="126"/>
                  </a:cxn>
                  <a:cxn ang="0">
                    <a:pos x="126" y="0"/>
                  </a:cxn>
                  <a:cxn ang="0">
                    <a:pos x="377" y="0"/>
                  </a:cxn>
                  <a:cxn ang="0">
                    <a:pos x="377" y="252"/>
                  </a:cxn>
                </a:cxnLst>
                <a:rect l="0" t="0" r="r" b="b"/>
                <a:pathLst>
                  <a:path w="377" h="252">
                    <a:moveTo>
                      <a:pt x="377" y="252"/>
                    </a:moveTo>
                    <a:lnTo>
                      <a:pt x="126" y="252"/>
                    </a:lnTo>
                    <a:lnTo>
                      <a:pt x="0" y="126"/>
                    </a:lnTo>
                    <a:lnTo>
                      <a:pt x="126" y="0"/>
                    </a:lnTo>
                    <a:lnTo>
                      <a:pt x="377" y="0"/>
                    </a:lnTo>
                    <a:lnTo>
                      <a:pt x="377" y="252"/>
                    </a:lnTo>
                    <a:close/>
                  </a:path>
                </a:pathLst>
              </a:custGeom>
              <a:solidFill>
                <a:srgbClr val="FAFD00"/>
              </a:solidFill>
              <a:ln w="12700">
                <a:solidFill>
                  <a:srgbClr val="91919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10" name="Freeform 1043"/>
              <p:cNvSpPr>
                <a:spLocks/>
              </p:cNvSpPr>
              <p:nvPr/>
            </p:nvSpPr>
            <p:spPr bwMode="auto">
              <a:xfrm>
                <a:off x="240" y="270"/>
                <a:ext cx="189" cy="1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1" y="0"/>
                  </a:cxn>
                  <a:cxn ang="0">
                    <a:pos x="377" y="126"/>
                  </a:cxn>
                  <a:cxn ang="0">
                    <a:pos x="251" y="252"/>
                  </a:cxn>
                  <a:cxn ang="0">
                    <a:pos x="0" y="252"/>
                  </a:cxn>
                  <a:cxn ang="0">
                    <a:pos x="0" y="0"/>
                  </a:cxn>
                </a:cxnLst>
                <a:rect l="0" t="0" r="r" b="b"/>
                <a:pathLst>
                  <a:path w="377" h="252">
                    <a:moveTo>
                      <a:pt x="0" y="0"/>
                    </a:moveTo>
                    <a:lnTo>
                      <a:pt x="251" y="0"/>
                    </a:lnTo>
                    <a:lnTo>
                      <a:pt x="377" y="126"/>
                    </a:lnTo>
                    <a:lnTo>
                      <a:pt x="251" y="252"/>
                    </a:lnTo>
                    <a:lnTo>
                      <a:pt x="0" y="2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FD00"/>
              </a:solidFill>
              <a:ln w="12700">
                <a:solidFill>
                  <a:srgbClr val="91919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</p:grp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467600" cy="762000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400">
                <a:solidFill>
                  <a:srgbClr val="FFDF1C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477000"/>
            <a:ext cx="914400" cy="228600"/>
          </a:xfrm>
        </p:spPr>
        <p:txBody>
          <a:bodyPr/>
          <a:lstStyle>
            <a:lvl1pPr>
              <a:spcBef>
                <a:spcPct val="50000"/>
              </a:spcBef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r>
              <a:rPr lang="nl-NL"/>
              <a:t>30/10/200830/11/2008</a:t>
            </a:r>
            <a:endParaRPr lang="en-GB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400300" y="6400800"/>
            <a:ext cx="4343400" cy="228600"/>
          </a:xfrm>
        </p:spPr>
        <p:txBody>
          <a:bodyPr/>
          <a:lstStyle>
            <a:lvl1pPr>
              <a:spcBef>
                <a:spcPct val="50000"/>
              </a:spcBef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r>
              <a:rPr lang="nl-BE"/>
              <a:t>Ministry for Health, Welfare and Family Affairs - Republic of Korea</a:t>
            </a:r>
            <a:endParaRPr lang="en-GB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4770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fld id="{40F5E6B5-27CC-44B6-B254-934BF40C0AA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0D445-2CD0-48F4-AD33-FC1C0B60580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30/10/2008</a:t>
            </a: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Ministry for Health, Welfare and Family Affairs - Republic of Korea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15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15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0CD9F-8513-4536-8F27-55CDB24D328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30/10/2008</a:t>
            </a: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Ministry for Health, Welfare and Family Affairs - Republic of Korea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E5160-82AF-4404-8ACF-E333652E615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nl-NL"/>
              <a:t>20/09/2011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nl-NL"/>
              <a:t>Ministry for Health of Turkey</a:t>
            </a:r>
          </a:p>
          <a:p>
            <a:pPr>
              <a:defRPr/>
            </a:pPr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85800" y="39624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624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B56FE-9547-432A-92DB-1E83507D3C3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30/10/2008</a:t>
            </a:r>
          </a:p>
        </p:txBody>
      </p:sp>
      <p:sp>
        <p:nvSpPr>
          <p:cNvPr id="9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Ministry for Health, Welfare and Family Affairs - Republic of Korea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0"/>
            <a:endParaRPr lang="nl-BE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92218-F839-464F-B756-5BD46ED0EB4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30/10/2008</a:t>
            </a: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Ministry for Health, Welfare and Family Affairs - Republic of Korea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EED28-8E01-4716-BAD5-B49619FC6EB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30/10/2008</a:t>
            </a:r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Ministry for Health, Welfare and Family Affairs - Republic of Korea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en diagram of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SmartArt 2"/>
          <p:cNvSpPr>
            <a:spLocks noGrp="1"/>
          </p:cNvSpPr>
          <p:nvPr>
            <p:ph type="dgm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0"/>
            <a:endParaRPr lang="nl-BE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0AA68-F889-42AD-88EA-130ACCD9A3E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30/10/2008</a:t>
            </a: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Ministry for Health, Welfare and Family Affairs - Republic of Korea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467600" cy="762000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400">
                <a:solidFill>
                  <a:srgbClr val="FFDF1C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838200" y="6477000"/>
            <a:ext cx="914400" cy="228600"/>
          </a:xfrm>
        </p:spPr>
        <p:txBody>
          <a:bodyPr/>
          <a:lstStyle>
            <a:lvl1pPr>
              <a:spcBef>
                <a:spcPct val="50000"/>
              </a:spcBef>
              <a:defRPr>
                <a:solidFill>
                  <a:srgbClr val="CCECFF"/>
                </a:solidFill>
              </a:defRPr>
            </a:lvl1pPr>
          </a:lstStyle>
          <a:p>
            <a:r>
              <a:rPr lang="en-GB"/>
              <a:t>27/08/09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400300" y="6400800"/>
            <a:ext cx="4343400" cy="228600"/>
          </a:xfrm>
        </p:spPr>
        <p:txBody>
          <a:bodyPr/>
          <a:lstStyle>
            <a:lvl1pPr>
              <a:spcBef>
                <a:spcPct val="50000"/>
              </a:spcBef>
              <a:defRPr>
                <a:solidFill>
                  <a:srgbClr val="CCECFF"/>
                </a:solidFill>
              </a:defRPr>
            </a:lvl1pPr>
          </a:lstStyle>
          <a:p>
            <a:r>
              <a:rPr lang="en-GB"/>
              <a:t>Red Cross Society of China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64770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BB615866-80AA-4370-A63D-F81B2E3F62FB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905000" y="5197475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1295400" y="4876800"/>
            <a:ext cx="6400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Clr>
                <a:srgbClr val="FFFF99"/>
              </a:buClr>
              <a:buSzPct val="80000"/>
            </a:pPr>
            <a:endParaRPr lang="en-US" sz="280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grpSp>
        <p:nvGrpSpPr>
          <p:cNvPr id="11277" name="Group 1037"/>
          <p:cNvGrpSpPr>
            <a:grpSpLocks/>
          </p:cNvGrpSpPr>
          <p:nvPr/>
        </p:nvGrpSpPr>
        <p:grpSpPr bwMode="auto">
          <a:xfrm>
            <a:off x="228600" y="228600"/>
            <a:ext cx="598488" cy="598488"/>
            <a:chOff x="240" y="144"/>
            <a:chExt cx="377" cy="377"/>
          </a:xfrm>
        </p:grpSpPr>
        <p:grpSp>
          <p:nvGrpSpPr>
            <p:cNvPr id="11278" name="Group 1038"/>
            <p:cNvGrpSpPr>
              <a:grpSpLocks/>
            </p:cNvGrpSpPr>
            <p:nvPr/>
          </p:nvGrpSpPr>
          <p:grpSpPr bwMode="auto">
            <a:xfrm>
              <a:off x="366" y="144"/>
              <a:ext cx="125" cy="377"/>
              <a:chOff x="366" y="144"/>
              <a:chExt cx="125" cy="377"/>
            </a:xfrm>
          </p:grpSpPr>
          <p:sp>
            <p:nvSpPr>
              <p:cNvPr id="11279" name="Freeform 1039"/>
              <p:cNvSpPr>
                <a:spLocks/>
              </p:cNvSpPr>
              <p:nvPr/>
            </p:nvSpPr>
            <p:spPr bwMode="auto">
              <a:xfrm>
                <a:off x="366" y="333"/>
                <a:ext cx="125" cy="188"/>
              </a:xfrm>
              <a:custGeom>
                <a:avLst/>
                <a:gdLst>
                  <a:gd name="T0" fmla="*/ 0 w 252"/>
                  <a:gd name="T1" fmla="*/ 377 h 377"/>
                  <a:gd name="T2" fmla="*/ 0 w 252"/>
                  <a:gd name="T3" fmla="*/ 126 h 377"/>
                  <a:gd name="T4" fmla="*/ 126 w 252"/>
                  <a:gd name="T5" fmla="*/ 0 h 377"/>
                  <a:gd name="T6" fmla="*/ 252 w 252"/>
                  <a:gd name="T7" fmla="*/ 126 h 377"/>
                  <a:gd name="T8" fmla="*/ 252 w 252"/>
                  <a:gd name="T9" fmla="*/ 377 h 377"/>
                  <a:gd name="T10" fmla="*/ 0 w 252"/>
                  <a:gd name="T11" fmla="*/ 377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2" h="377">
                    <a:moveTo>
                      <a:pt x="0" y="377"/>
                    </a:moveTo>
                    <a:lnTo>
                      <a:pt x="0" y="126"/>
                    </a:lnTo>
                    <a:lnTo>
                      <a:pt x="126" y="0"/>
                    </a:lnTo>
                    <a:lnTo>
                      <a:pt x="252" y="126"/>
                    </a:lnTo>
                    <a:lnTo>
                      <a:pt x="252" y="377"/>
                    </a:lnTo>
                    <a:lnTo>
                      <a:pt x="0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1280" name="Freeform 1040"/>
              <p:cNvSpPr>
                <a:spLocks/>
              </p:cNvSpPr>
              <p:nvPr/>
            </p:nvSpPr>
            <p:spPr bwMode="auto">
              <a:xfrm>
                <a:off x="366" y="144"/>
                <a:ext cx="125" cy="189"/>
              </a:xfrm>
              <a:custGeom>
                <a:avLst/>
                <a:gdLst>
                  <a:gd name="T0" fmla="*/ 252 w 252"/>
                  <a:gd name="T1" fmla="*/ 0 h 377"/>
                  <a:gd name="T2" fmla="*/ 252 w 252"/>
                  <a:gd name="T3" fmla="*/ 251 h 377"/>
                  <a:gd name="T4" fmla="*/ 126 w 252"/>
                  <a:gd name="T5" fmla="*/ 377 h 377"/>
                  <a:gd name="T6" fmla="*/ 0 w 252"/>
                  <a:gd name="T7" fmla="*/ 251 h 377"/>
                  <a:gd name="T8" fmla="*/ 0 w 252"/>
                  <a:gd name="T9" fmla="*/ 0 h 377"/>
                  <a:gd name="T10" fmla="*/ 252 w 252"/>
                  <a:gd name="T11" fmla="*/ 0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2" h="377">
                    <a:moveTo>
                      <a:pt x="252" y="0"/>
                    </a:moveTo>
                    <a:lnTo>
                      <a:pt x="252" y="251"/>
                    </a:lnTo>
                    <a:lnTo>
                      <a:pt x="126" y="377"/>
                    </a:lnTo>
                    <a:lnTo>
                      <a:pt x="0" y="251"/>
                    </a:lnTo>
                    <a:lnTo>
                      <a:pt x="0" y="0"/>
                    </a:lnTo>
                    <a:lnTo>
                      <a:pt x="252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grpSp>
          <p:nvGrpSpPr>
            <p:cNvPr id="11281" name="Group 1041"/>
            <p:cNvGrpSpPr>
              <a:grpSpLocks/>
            </p:cNvGrpSpPr>
            <p:nvPr/>
          </p:nvGrpSpPr>
          <p:grpSpPr bwMode="auto">
            <a:xfrm>
              <a:off x="240" y="270"/>
              <a:ext cx="377" cy="125"/>
              <a:chOff x="240" y="270"/>
              <a:chExt cx="377" cy="125"/>
            </a:xfrm>
          </p:grpSpPr>
          <p:sp>
            <p:nvSpPr>
              <p:cNvPr id="11282" name="Freeform 1042"/>
              <p:cNvSpPr>
                <a:spLocks/>
              </p:cNvSpPr>
              <p:nvPr/>
            </p:nvSpPr>
            <p:spPr bwMode="auto">
              <a:xfrm>
                <a:off x="429" y="270"/>
                <a:ext cx="188" cy="125"/>
              </a:xfrm>
              <a:custGeom>
                <a:avLst/>
                <a:gdLst>
                  <a:gd name="T0" fmla="*/ 377 w 377"/>
                  <a:gd name="T1" fmla="*/ 252 h 252"/>
                  <a:gd name="T2" fmla="*/ 126 w 377"/>
                  <a:gd name="T3" fmla="*/ 252 h 252"/>
                  <a:gd name="T4" fmla="*/ 0 w 377"/>
                  <a:gd name="T5" fmla="*/ 126 h 252"/>
                  <a:gd name="T6" fmla="*/ 126 w 377"/>
                  <a:gd name="T7" fmla="*/ 0 h 252"/>
                  <a:gd name="T8" fmla="*/ 377 w 377"/>
                  <a:gd name="T9" fmla="*/ 0 h 252"/>
                  <a:gd name="T10" fmla="*/ 377 w 377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7" h="252">
                    <a:moveTo>
                      <a:pt x="377" y="252"/>
                    </a:moveTo>
                    <a:lnTo>
                      <a:pt x="126" y="252"/>
                    </a:lnTo>
                    <a:lnTo>
                      <a:pt x="0" y="126"/>
                    </a:lnTo>
                    <a:lnTo>
                      <a:pt x="126" y="0"/>
                    </a:lnTo>
                    <a:lnTo>
                      <a:pt x="377" y="0"/>
                    </a:lnTo>
                    <a:lnTo>
                      <a:pt x="377" y="252"/>
                    </a:lnTo>
                    <a:close/>
                  </a:path>
                </a:pathLst>
              </a:custGeom>
              <a:solidFill>
                <a:srgbClr val="FAFD00"/>
              </a:solidFill>
              <a:ln w="12700">
                <a:solidFill>
                  <a:srgbClr val="91919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1283" name="Freeform 1043"/>
              <p:cNvSpPr>
                <a:spLocks/>
              </p:cNvSpPr>
              <p:nvPr/>
            </p:nvSpPr>
            <p:spPr bwMode="auto">
              <a:xfrm>
                <a:off x="240" y="270"/>
                <a:ext cx="189" cy="125"/>
              </a:xfrm>
              <a:custGeom>
                <a:avLst/>
                <a:gdLst>
                  <a:gd name="T0" fmla="*/ 0 w 377"/>
                  <a:gd name="T1" fmla="*/ 0 h 252"/>
                  <a:gd name="T2" fmla="*/ 251 w 377"/>
                  <a:gd name="T3" fmla="*/ 0 h 252"/>
                  <a:gd name="T4" fmla="*/ 377 w 377"/>
                  <a:gd name="T5" fmla="*/ 126 h 252"/>
                  <a:gd name="T6" fmla="*/ 251 w 377"/>
                  <a:gd name="T7" fmla="*/ 252 h 252"/>
                  <a:gd name="T8" fmla="*/ 0 w 377"/>
                  <a:gd name="T9" fmla="*/ 252 h 252"/>
                  <a:gd name="T10" fmla="*/ 0 w 377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7" h="252">
                    <a:moveTo>
                      <a:pt x="0" y="0"/>
                    </a:moveTo>
                    <a:lnTo>
                      <a:pt x="251" y="0"/>
                    </a:lnTo>
                    <a:lnTo>
                      <a:pt x="377" y="126"/>
                    </a:lnTo>
                    <a:lnTo>
                      <a:pt x="251" y="252"/>
                    </a:lnTo>
                    <a:lnTo>
                      <a:pt x="0" y="2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FD00"/>
              </a:solidFill>
              <a:ln w="12700">
                <a:solidFill>
                  <a:srgbClr val="91919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1868364576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710A80-0122-43A7-B087-DC7FE4ABDBA8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27/08/09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Red Cross Society of China</a:t>
            </a: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8009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520E0C-DA41-424D-941D-160CDCE167ED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27/08/09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Red Cross Society of China</a:t>
            </a: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60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425FD-A46B-45CC-B7F1-A99070432C9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30/10/2008</a:t>
            </a: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Ministry for Health, Welfare and Family Affairs - Republic of Korea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E24E13-00B7-4910-8741-2CA3C2BEE20F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27/08/09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Red Cross Society of China</a:t>
            </a: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5478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A0E014-BF07-4867-9AED-E6853B48D707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27/08/09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Red Cross Society of China</a:t>
            </a: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767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EBAF7C-0A52-423C-90FA-2DCA319D17FB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27/08/09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Red Cross Society of China</a:t>
            </a: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6252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5B00B1-FB07-4055-BF90-A96EBF4A6BA2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27/08/09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Red Cross Society of China</a:t>
            </a: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1002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C50DDE-B8FD-4897-9AE9-2F605A055BC6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27/08/09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Red Cross Society of China</a:t>
            </a: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49087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DD16E8-677F-4D71-ADB6-480C9485F0D3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27/08/09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Red Cross Society of China</a:t>
            </a: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34069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96C2AB-4325-4876-AC63-CB81FDCC5B41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27/08/09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Red Cross Society of China</a:t>
            </a: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3677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15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15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E123F9-BAE7-493D-8FD9-C5F41CAF3746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27/08/09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Red Cross Society of China</a:t>
            </a: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26155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xfrm>
            <a:off x="7924800" y="6553200"/>
            <a:ext cx="1066800" cy="304800"/>
          </a:xfrm>
        </p:spPr>
        <p:txBody>
          <a:bodyPr/>
          <a:lstStyle>
            <a:lvl1pPr>
              <a:defRPr/>
            </a:lvl1pPr>
          </a:lstStyle>
          <a:p>
            <a:fld id="{2F04641B-2B85-463D-AC5C-F89A04C853A5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>
          <a:xfrm>
            <a:off x="457200" y="65532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27/08/09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>
          <a:xfrm>
            <a:off x="2209800" y="6553200"/>
            <a:ext cx="4572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Red Cross Society of China</a:t>
            </a: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95427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85800" y="39624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624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>
          <a:xfrm>
            <a:off x="7924800" y="6553200"/>
            <a:ext cx="1066800" cy="304800"/>
          </a:xfrm>
        </p:spPr>
        <p:txBody>
          <a:bodyPr/>
          <a:lstStyle>
            <a:lvl1pPr>
              <a:defRPr/>
            </a:lvl1pPr>
          </a:lstStyle>
          <a:p>
            <a:fld id="{AA48E506-288C-418E-BBFB-75AA0F65B211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1"/>
          </p:nvPr>
        </p:nvSpPr>
        <p:spPr>
          <a:xfrm>
            <a:off x="457200" y="65532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27/08/09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>
          <a:xfrm>
            <a:off x="2209800" y="6553200"/>
            <a:ext cx="4572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Red Cross Society of China</a:t>
            </a: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273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2C909-5CBF-4A47-828C-0AECEA6E477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30/10/2008</a:t>
            </a: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Ministry for Health, Welfare and Family Affairs - Republic of Korea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7924800" y="6553200"/>
            <a:ext cx="1066800" cy="304800"/>
          </a:xfrm>
        </p:spPr>
        <p:txBody>
          <a:bodyPr/>
          <a:lstStyle>
            <a:lvl1pPr>
              <a:defRPr/>
            </a:lvl1pPr>
          </a:lstStyle>
          <a:p>
            <a:fld id="{F88C7316-3E19-449D-A893-5C3828438869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>
          <a:xfrm>
            <a:off x="457200" y="65532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27/08/09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>
          <a:xfrm>
            <a:off x="2209800" y="6553200"/>
            <a:ext cx="4572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Red Cross Society of China</a:t>
            </a: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10275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0"/>
          </p:nvPr>
        </p:nvSpPr>
        <p:spPr>
          <a:xfrm>
            <a:off x="7924800" y="6553200"/>
            <a:ext cx="1066800" cy="304800"/>
          </a:xfrm>
        </p:spPr>
        <p:txBody>
          <a:bodyPr/>
          <a:lstStyle>
            <a:lvl1pPr>
              <a:defRPr/>
            </a:lvl1pPr>
          </a:lstStyle>
          <a:p>
            <a:fld id="{7236B60E-B434-4348-8075-76869448BAAE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1"/>
          </p:nvPr>
        </p:nvSpPr>
        <p:spPr>
          <a:xfrm>
            <a:off x="457200" y="65532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27/08/09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>
          <a:xfrm>
            <a:off x="2209800" y="6553200"/>
            <a:ext cx="4572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Red Cross Society of China</a:t>
            </a: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31297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en diagram of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SmartArt 2"/>
          <p:cNvSpPr>
            <a:spLocks noGrp="1"/>
          </p:cNvSpPr>
          <p:nvPr>
            <p:ph type="dgm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7924800" y="6553200"/>
            <a:ext cx="1066800" cy="304800"/>
          </a:xfrm>
        </p:spPr>
        <p:txBody>
          <a:bodyPr/>
          <a:lstStyle>
            <a:lvl1pPr>
              <a:defRPr/>
            </a:lvl1pPr>
          </a:lstStyle>
          <a:p>
            <a:fld id="{BD537C37-0F4A-4362-A3C7-5B0709181DAE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>
          <a:xfrm>
            <a:off x="457200" y="65532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27/08/09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>
          <a:xfrm>
            <a:off x="2209800" y="6553200"/>
            <a:ext cx="4572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fr-BE">
                <a:solidFill>
                  <a:srgbClr val="FFFFFF"/>
                </a:solidFill>
              </a:rPr>
              <a:t>Red Cross Society of China</a:t>
            </a: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98759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1785938" y="6400800"/>
            <a:ext cx="55435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srgbClr val="FFFFFF"/>
                </a:solidFill>
              </a:rPr>
              <a:t>Wit-Gele Kruis van Vlaanderen Academische Zitting Herentals 17 juni 2011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23CD7-2AA4-40D4-97DE-931000BDC692}" type="slidenum">
              <a:rPr lang="en-GB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nl-BE">
                <a:solidFill>
                  <a:srgbClr val="FFFFFF"/>
                </a:solidFill>
              </a:rPr>
              <a:t>/39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39673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srgbClr val="FFFFFF"/>
                </a:solidFill>
              </a:rPr>
              <a:t>Wit-Gele Kruis van Vlaanderen Academische Zitting Herentals 17 juni 2011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2295-886F-4E94-8FD7-F63225BB3B88}" type="slidenum">
              <a:rPr lang="en-GB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nl-BE">
                <a:solidFill>
                  <a:srgbClr val="FFFFFF"/>
                </a:solidFill>
              </a:rPr>
              <a:t>/39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58078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srgbClr val="FFFFFF"/>
                </a:solidFill>
              </a:rPr>
              <a:t>Wit-Gele Kruis van Vlaanderen Academische Zitting Herentals 17 juni 2011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E038A-07CB-4F57-9496-EB73E4305ADA}" type="slidenum">
              <a:rPr lang="en-GB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nl-BE">
                <a:solidFill>
                  <a:srgbClr val="FFFFFF"/>
                </a:solidFill>
              </a:rPr>
              <a:t>/39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79573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srgbClr val="FFFFFF"/>
                </a:solidFill>
              </a:rPr>
              <a:t>Wit-Gele Kruis van Vlaanderen Academische Zitting Herentals 17 juni 2011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23AC2-645F-44AE-88E3-C5AD20D74700}" type="slidenum">
              <a:rPr lang="en-GB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nl-BE">
                <a:solidFill>
                  <a:srgbClr val="FFFFFF"/>
                </a:solidFill>
              </a:rPr>
              <a:t>/39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82291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srgbClr val="FFFFFF"/>
                </a:solidFill>
              </a:rPr>
              <a:t>Wit-Gele Kruis van Vlaanderen Academische Zitting Herentals 17 juni 2011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9814-969B-4709-9C5B-8E494FDAA86F}" type="slidenum">
              <a:rPr lang="en-GB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nl-BE">
                <a:solidFill>
                  <a:srgbClr val="FFFFFF"/>
                </a:solidFill>
              </a:rPr>
              <a:t>/39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98750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srgbClr val="FFFFFF"/>
                </a:solidFill>
              </a:rPr>
              <a:t>Wit-Gele Kruis van Vlaanderen Academische Zitting Herentals 17 juni 2011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7F0E4-2F7F-4762-BAA8-9A5E62B17A98}" type="slidenum">
              <a:rPr lang="en-GB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nl-BE">
                <a:solidFill>
                  <a:srgbClr val="FFFFFF"/>
                </a:solidFill>
              </a:rPr>
              <a:t>/39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60639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srgbClr val="FFFFFF"/>
                </a:solidFill>
              </a:rPr>
              <a:t>Wit-Gele Kruis van Vlaanderen Academische Zitting Herentals 17 juni 2011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91B5-68D9-47AA-BF51-301D9992D812}" type="slidenum">
              <a:rPr lang="en-GB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nl-BE">
                <a:solidFill>
                  <a:srgbClr val="FFFFFF"/>
                </a:solidFill>
              </a:rPr>
              <a:t>/39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57538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8154F-5C98-46B0-8030-9357114A401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30/10/2008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Ministry for Health, Welfare and Family Affairs - Republic of Korea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15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15000"/>
          </a:xfrm>
        </p:spPr>
        <p:txBody>
          <a:bodyPr vert="eaVert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srgbClr val="FFFFFF"/>
                </a:solidFill>
              </a:rPr>
              <a:t>Wit-Gele Kruis van Vlaanderen Academische Zitting Herentals 17 juni 2011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5EA48-95BA-4BF7-AEB2-9CAC6F8B6F3C}" type="slidenum">
              <a:rPr lang="en-GB">
                <a:solidFill>
                  <a:srgbClr val="FFFFFF"/>
                </a:solidFill>
              </a:rPr>
              <a:pPr>
                <a:defRPr/>
              </a:pPr>
              <a:t>‹nr.›</a:t>
            </a:fld>
            <a:r>
              <a:rPr lang="nl-BE">
                <a:solidFill>
                  <a:srgbClr val="FFFFFF"/>
                </a:solidFill>
              </a:rPr>
              <a:t>/39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00248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>
            <a:off x="1905000" y="5197475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nl-NL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1295400" y="4876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rgbClr val="FFFF99"/>
              </a:buClr>
              <a:buSzPct val="80000"/>
              <a:defRPr/>
            </a:pPr>
            <a:endParaRPr lang="nl-NL" sz="280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467600" cy="762000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400">
                <a:solidFill>
                  <a:srgbClr val="FFFF66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38200" y="6400800"/>
            <a:ext cx="1752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rgbClr val="CCECFF"/>
                </a:solidFill>
              </a:defRPr>
            </a:lvl1pPr>
          </a:lstStyle>
          <a:p>
            <a:pPr>
              <a:buClrTx/>
              <a:buFontTx/>
              <a:buNone/>
              <a:defRPr/>
            </a:pPr>
            <a:endParaRPr lang="en-GB">
              <a:effectLst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400800"/>
            <a:ext cx="2895600" cy="457200"/>
          </a:xfrm>
        </p:spPr>
        <p:txBody>
          <a:bodyPr/>
          <a:lstStyle>
            <a:lvl1pPr>
              <a:defRPr sz="1400"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r>
              <a:rPr lang="nl-BE"/>
              <a:t>Academische Zitting Wit-Gele Kruis van Vlaanderen - 18 juni 2010 - Lubbeek</a:t>
            </a: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 sz="1400"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fld id="{D65F2136-70AC-4B2E-BD50-0FCD70AB7EE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623448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43174" y="0"/>
            <a:ext cx="6500826" cy="13572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596" y="1571612"/>
            <a:ext cx="4071966" cy="4643470"/>
          </a:xfrm>
          <a:prstGeom prst="rect">
            <a:avLst/>
          </a:prstGeom>
        </p:spPr>
        <p:txBody>
          <a:bodyPr/>
          <a:lstStyle>
            <a:lvl1pPr marL="609600" indent="-609600" algn="l">
              <a:buFontTx/>
              <a:buBlip>
                <a:blip r:embed="rId2"/>
              </a:buBlip>
              <a:defRPr baseline="0">
                <a:solidFill>
                  <a:srgbClr val="294C68"/>
                </a:solidFill>
              </a:defRPr>
            </a:lvl1pPr>
            <a:lvl2pPr marL="1066800" indent="-609600" algn="l">
              <a:buFontTx/>
              <a:buBlip>
                <a:blip r:embed="rId2"/>
              </a:buBlip>
              <a:defRPr baseline="0">
                <a:solidFill>
                  <a:srgbClr val="294C68"/>
                </a:solidFill>
              </a:defRPr>
            </a:lvl2pPr>
            <a:lvl3pPr marL="1524000" indent="-609600" algn="l">
              <a:buFontTx/>
              <a:buBlip>
                <a:blip r:embed="rId2"/>
              </a:buBlip>
              <a:defRPr baseline="0">
                <a:solidFill>
                  <a:srgbClr val="294C68"/>
                </a:solidFill>
              </a:defRPr>
            </a:lvl3pPr>
            <a:lvl4pPr marL="1981200" indent="-609600" algn="l">
              <a:buFontTx/>
              <a:buBlip>
                <a:blip r:embed="rId2"/>
              </a:buBlip>
              <a:defRPr baseline="0">
                <a:solidFill>
                  <a:srgbClr val="294C68"/>
                </a:solidFill>
              </a:defRPr>
            </a:lvl4pPr>
            <a:lvl5pPr marL="2438400" indent="-609600" algn="l">
              <a:buFontTx/>
              <a:buBlip>
                <a:blip r:embed="rId2"/>
              </a:buBlip>
              <a:defRPr baseline="0">
                <a:solidFill>
                  <a:srgbClr val="294C68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3" name="Tijdelijke aanduiding voor dianummer 7"/>
          <p:cNvSpPr>
            <a:spLocks noGrp="1"/>
          </p:cNvSpPr>
          <p:nvPr>
            <p:ph type="sldNum" sz="quarter" idx="4"/>
          </p:nvPr>
        </p:nvSpPr>
        <p:spPr>
          <a:xfrm>
            <a:off x="7929586" y="6357958"/>
            <a:ext cx="776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rgbClr val="4585B7"/>
                </a:solidFill>
              </a:defRPr>
            </a:lvl1pPr>
          </a:lstStyle>
          <a:p>
            <a:fld id="{C5830A78-FBC6-487F-BF9E-51332879B8DA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4" name="Tijdelijke aanduiding voor voettekst 8"/>
          <p:cNvSpPr>
            <a:spLocks noGrp="1"/>
          </p:cNvSpPr>
          <p:nvPr>
            <p:ph type="ftr" sz="quarter" idx="3"/>
          </p:nvPr>
        </p:nvSpPr>
        <p:spPr>
          <a:xfrm>
            <a:off x="1428728" y="6357958"/>
            <a:ext cx="64294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rgbClr val="4585B7"/>
                </a:solidFill>
              </a:defRPr>
            </a:lvl1pPr>
          </a:lstStyle>
          <a:p>
            <a:r>
              <a:rPr lang="nl-BE" dirty="0" smtClean="0"/>
              <a:t>Titel van de presentatie</a:t>
            </a:r>
            <a:endParaRPr lang="nl-BE" dirty="0"/>
          </a:p>
        </p:txBody>
      </p:sp>
      <p:sp>
        <p:nvSpPr>
          <p:cNvPr id="15" name="Tijdelijke aanduiding voor datum 15"/>
          <p:cNvSpPr>
            <a:spLocks noGrp="1"/>
          </p:cNvSpPr>
          <p:nvPr>
            <p:ph type="dt" sz="half" idx="2"/>
          </p:nvPr>
        </p:nvSpPr>
        <p:spPr>
          <a:xfrm>
            <a:off x="428596" y="6357958"/>
            <a:ext cx="10715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rgbClr val="4585B7"/>
                </a:solidFill>
              </a:defRPr>
            </a:lvl1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BE" smtClean="0">
                <a:effectLst/>
              </a:rPr>
              <a:t>&gt; </a:t>
            </a:r>
            <a:fld id="{E78FCCCA-B9CB-4FEF-B0CC-6DEC8D9923AD}" type="datetime1">
              <a:rPr lang="nl-BE" smtClean="0">
                <a:effectLst/>
              </a:rPr>
              <a:pPr>
                <a:spcBef>
                  <a:spcPct val="0"/>
                </a:spcBef>
                <a:buClrTx/>
                <a:buFontTx/>
                <a:buNone/>
              </a:pPr>
              <a:t>25/10/2013</a:t>
            </a:fld>
            <a:endParaRPr lang="nl-BE" dirty="0">
              <a:effectLst/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0"/>
          </p:nvPr>
        </p:nvSpPr>
        <p:spPr>
          <a:xfrm>
            <a:off x="4643438" y="1571612"/>
            <a:ext cx="4071966" cy="4643470"/>
          </a:xfrm>
          <a:prstGeom prst="rect">
            <a:avLst/>
          </a:prstGeom>
        </p:spPr>
        <p:txBody>
          <a:bodyPr/>
          <a:lstStyle>
            <a:lvl1pPr marL="609600" indent="-609600" algn="l">
              <a:buFontTx/>
              <a:buBlip>
                <a:blip r:embed="rId2"/>
              </a:buBlip>
              <a:defRPr baseline="0">
                <a:solidFill>
                  <a:srgbClr val="294C68"/>
                </a:solidFill>
              </a:defRPr>
            </a:lvl1pPr>
            <a:lvl2pPr marL="1066800" indent="-609600" algn="l">
              <a:buFontTx/>
              <a:buBlip>
                <a:blip r:embed="rId2"/>
              </a:buBlip>
              <a:defRPr baseline="0">
                <a:solidFill>
                  <a:srgbClr val="294C68"/>
                </a:solidFill>
              </a:defRPr>
            </a:lvl2pPr>
            <a:lvl3pPr marL="1524000" indent="-609600" algn="l">
              <a:buFontTx/>
              <a:buBlip>
                <a:blip r:embed="rId2"/>
              </a:buBlip>
              <a:defRPr baseline="0">
                <a:solidFill>
                  <a:srgbClr val="294C68"/>
                </a:solidFill>
              </a:defRPr>
            </a:lvl3pPr>
            <a:lvl4pPr marL="1981200" indent="-609600" algn="l">
              <a:buFontTx/>
              <a:buBlip>
                <a:blip r:embed="rId2"/>
              </a:buBlip>
              <a:defRPr baseline="0">
                <a:solidFill>
                  <a:srgbClr val="294C68"/>
                </a:solidFill>
              </a:defRPr>
            </a:lvl4pPr>
            <a:lvl5pPr marL="2438400" indent="-609600" algn="l">
              <a:buFontTx/>
              <a:buBlip>
                <a:blip r:embed="rId2"/>
              </a:buBlip>
              <a:defRPr baseline="0">
                <a:solidFill>
                  <a:srgbClr val="294C68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="" xmlns:p14="http://schemas.microsoft.com/office/powerpoint/2010/main" val="292471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B63BE-CE83-4F22-A60E-116000898E6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30/10/2008</a:t>
            </a:r>
          </a:p>
        </p:txBody>
      </p:sp>
      <p:sp>
        <p:nvSpPr>
          <p:cNvPr id="9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Ministry for Health, Welfare and Family Affairs - Republic of Korea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591D5-A3E2-4F49-860D-203FB406325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30/10/2008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Ministry for Health, Welfare and Family Affairs - Republic of Korea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364C1-1782-454F-8AEF-F564B8F6AAF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30/10/2008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Ministry for Health, Welfare and Family Affairs - Republic of Korea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72AE5-2F5A-49DB-B21C-5D7A3B56DD5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30/10/2008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Ministry for Health, Welfare and Family Affairs - Republic of Korea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D99A1-6138-470D-84DC-44C9A0967A9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30/10/2008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Ministry for Health, Welfare and Family Affairs - Republic of Korea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rgbClr val="3366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5532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buFontTx/>
              <a:buNone/>
              <a:defRPr sz="800">
                <a:effectLst/>
              </a:defRPr>
            </a:lvl1pPr>
          </a:lstStyle>
          <a:p>
            <a:pPr>
              <a:defRPr/>
            </a:pPr>
            <a:fld id="{D53594B2-4570-404E-B7DB-89625EAF88A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grpSp>
        <p:nvGrpSpPr>
          <p:cNvPr id="11269" name="Group 18"/>
          <p:cNvGrpSpPr>
            <a:grpSpLocks/>
          </p:cNvGrpSpPr>
          <p:nvPr/>
        </p:nvGrpSpPr>
        <p:grpSpPr bwMode="auto">
          <a:xfrm>
            <a:off x="228600" y="228600"/>
            <a:ext cx="598488" cy="598488"/>
            <a:chOff x="240" y="144"/>
            <a:chExt cx="377" cy="377"/>
          </a:xfrm>
        </p:grpSpPr>
        <p:grpSp>
          <p:nvGrpSpPr>
            <p:cNvPr id="11272" name="Group 19"/>
            <p:cNvGrpSpPr>
              <a:grpSpLocks/>
            </p:cNvGrpSpPr>
            <p:nvPr/>
          </p:nvGrpSpPr>
          <p:grpSpPr bwMode="auto">
            <a:xfrm>
              <a:off x="366" y="144"/>
              <a:ext cx="125" cy="377"/>
              <a:chOff x="366" y="144"/>
              <a:chExt cx="125" cy="377"/>
            </a:xfrm>
          </p:grpSpPr>
          <p:sp>
            <p:nvSpPr>
              <p:cNvPr id="5140" name="Freeform 20"/>
              <p:cNvSpPr>
                <a:spLocks/>
              </p:cNvSpPr>
              <p:nvPr/>
            </p:nvSpPr>
            <p:spPr bwMode="auto">
              <a:xfrm>
                <a:off x="366" y="333"/>
                <a:ext cx="125" cy="188"/>
              </a:xfrm>
              <a:custGeom>
                <a:avLst/>
                <a:gdLst/>
                <a:ahLst/>
                <a:cxnLst>
                  <a:cxn ang="0">
                    <a:pos x="0" y="377"/>
                  </a:cxn>
                  <a:cxn ang="0">
                    <a:pos x="0" y="126"/>
                  </a:cxn>
                  <a:cxn ang="0">
                    <a:pos x="126" y="0"/>
                  </a:cxn>
                  <a:cxn ang="0">
                    <a:pos x="252" y="126"/>
                  </a:cxn>
                  <a:cxn ang="0">
                    <a:pos x="252" y="377"/>
                  </a:cxn>
                  <a:cxn ang="0">
                    <a:pos x="0" y="377"/>
                  </a:cxn>
                </a:cxnLst>
                <a:rect l="0" t="0" r="r" b="b"/>
                <a:pathLst>
                  <a:path w="252" h="377">
                    <a:moveTo>
                      <a:pt x="0" y="377"/>
                    </a:moveTo>
                    <a:lnTo>
                      <a:pt x="0" y="126"/>
                    </a:lnTo>
                    <a:lnTo>
                      <a:pt x="126" y="0"/>
                    </a:lnTo>
                    <a:lnTo>
                      <a:pt x="252" y="126"/>
                    </a:lnTo>
                    <a:lnTo>
                      <a:pt x="252" y="377"/>
                    </a:lnTo>
                    <a:lnTo>
                      <a:pt x="0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5141" name="Freeform 21"/>
              <p:cNvSpPr>
                <a:spLocks/>
              </p:cNvSpPr>
              <p:nvPr/>
            </p:nvSpPr>
            <p:spPr bwMode="auto">
              <a:xfrm>
                <a:off x="366" y="144"/>
                <a:ext cx="125" cy="189"/>
              </a:xfrm>
              <a:custGeom>
                <a:avLst/>
                <a:gdLst/>
                <a:ahLst/>
                <a:cxnLst>
                  <a:cxn ang="0">
                    <a:pos x="252" y="0"/>
                  </a:cxn>
                  <a:cxn ang="0">
                    <a:pos x="252" y="251"/>
                  </a:cxn>
                  <a:cxn ang="0">
                    <a:pos x="126" y="377"/>
                  </a:cxn>
                  <a:cxn ang="0">
                    <a:pos x="0" y="251"/>
                  </a:cxn>
                  <a:cxn ang="0">
                    <a:pos x="0" y="0"/>
                  </a:cxn>
                  <a:cxn ang="0">
                    <a:pos x="252" y="0"/>
                  </a:cxn>
                </a:cxnLst>
                <a:rect l="0" t="0" r="r" b="b"/>
                <a:pathLst>
                  <a:path w="252" h="377">
                    <a:moveTo>
                      <a:pt x="252" y="0"/>
                    </a:moveTo>
                    <a:lnTo>
                      <a:pt x="252" y="251"/>
                    </a:lnTo>
                    <a:lnTo>
                      <a:pt x="126" y="377"/>
                    </a:lnTo>
                    <a:lnTo>
                      <a:pt x="0" y="251"/>
                    </a:lnTo>
                    <a:lnTo>
                      <a:pt x="0" y="0"/>
                    </a:lnTo>
                    <a:lnTo>
                      <a:pt x="252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</p:grpSp>
        <p:grpSp>
          <p:nvGrpSpPr>
            <p:cNvPr id="11273" name="Group 22"/>
            <p:cNvGrpSpPr>
              <a:grpSpLocks/>
            </p:cNvGrpSpPr>
            <p:nvPr/>
          </p:nvGrpSpPr>
          <p:grpSpPr bwMode="auto">
            <a:xfrm>
              <a:off x="240" y="270"/>
              <a:ext cx="377" cy="125"/>
              <a:chOff x="240" y="270"/>
              <a:chExt cx="377" cy="125"/>
            </a:xfrm>
          </p:grpSpPr>
          <p:sp>
            <p:nvSpPr>
              <p:cNvPr id="5143" name="Freeform 23"/>
              <p:cNvSpPr>
                <a:spLocks/>
              </p:cNvSpPr>
              <p:nvPr/>
            </p:nvSpPr>
            <p:spPr bwMode="auto">
              <a:xfrm>
                <a:off x="429" y="270"/>
                <a:ext cx="188" cy="125"/>
              </a:xfrm>
              <a:custGeom>
                <a:avLst/>
                <a:gdLst/>
                <a:ahLst/>
                <a:cxnLst>
                  <a:cxn ang="0">
                    <a:pos x="377" y="252"/>
                  </a:cxn>
                  <a:cxn ang="0">
                    <a:pos x="126" y="252"/>
                  </a:cxn>
                  <a:cxn ang="0">
                    <a:pos x="0" y="126"/>
                  </a:cxn>
                  <a:cxn ang="0">
                    <a:pos x="126" y="0"/>
                  </a:cxn>
                  <a:cxn ang="0">
                    <a:pos x="377" y="0"/>
                  </a:cxn>
                  <a:cxn ang="0">
                    <a:pos x="377" y="252"/>
                  </a:cxn>
                </a:cxnLst>
                <a:rect l="0" t="0" r="r" b="b"/>
                <a:pathLst>
                  <a:path w="377" h="252">
                    <a:moveTo>
                      <a:pt x="377" y="252"/>
                    </a:moveTo>
                    <a:lnTo>
                      <a:pt x="126" y="252"/>
                    </a:lnTo>
                    <a:lnTo>
                      <a:pt x="0" y="126"/>
                    </a:lnTo>
                    <a:lnTo>
                      <a:pt x="126" y="0"/>
                    </a:lnTo>
                    <a:lnTo>
                      <a:pt x="377" y="0"/>
                    </a:lnTo>
                    <a:lnTo>
                      <a:pt x="377" y="252"/>
                    </a:lnTo>
                    <a:close/>
                  </a:path>
                </a:pathLst>
              </a:custGeom>
              <a:solidFill>
                <a:srgbClr val="FAFD00"/>
              </a:solidFill>
              <a:ln w="12700">
                <a:solidFill>
                  <a:srgbClr val="91919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  <p:sp>
            <p:nvSpPr>
              <p:cNvPr id="5144" name="Freeform 24"/>
              <p:cNvSpPr>
                <a:spLocks/>
              </p:cNvSpPr>
              <p:nvPr/>
            </p:nvSpPr>
            <p:spPr bwMode="auto">
              <a:xfrm>
                <a:off x="240" y="270"/>
                <a:ext cx="189" cy="1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1" y="0"/>
                  </a:cxn>
                  <a:cxn ang="0">
                    <a:pos x="377" y="126"/>
                  </a:cxn>
                  <a:cxn ang="0">
                    <a:pos x="251" y="252"/>
                  </a:cxn>
                  <a:cxn ang="0">
                    <a:pos x="0" y="252"/>
                  </a:cxn>
                  <a:cxn ang="0">
                    <a:pos x="0" y="0"/>
                  </a:cxn>
                </a:cxnLst>
                <a:rect l="0" t="0" r="r" b="b"/>
                <a:pathLst>
                  <a:path w="377" h="252">
                    <a:moveTo>
                      <a:pt x="0" y="0"/>
                    </a:moveTo>
                    <a:lnTo>
                      <a:pt x="251" y="0"/>
                    </a:lnTo>
                    <a:lnTo>
                      <a:pt x="377" y="126"/>
                    </a:lnTo>
                    <a:lnTo>
                      <a:pt x="251" y="252"/>
                    </a:lnTo>
                    <a:lnTo>
                      <a:pt x="0" y="2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FD00"/>
              </a:solidFill>
              <a:ln w="12700">
                <a:solidFill>
                  <a:srgbClr val="91919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BE"/>
              </a:p>
            </p:txBody>
          </p:sp>
        </p:grpSp>
      </p:grpSp>
      <p:sp>
        <p:nvSpPr>
          <p:cNvPr id="5147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800">
                <a:effectLst/>
              </a:defRPr>
            </a:lvl1pPr>
          </a:lstStyle>
          <a:p>
            <a:pPr>
              <a:defRPr/>
            </a:pPr>
            <a:r>
              <a:rPr lang="nl-NL"/>
              <a:t>30/10/2008</a:t>
            </a:r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553200"/>
            <a:ext cx="457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000">
                <a:effectLst/>
              </a:defRPr>
            </a:lvl1pPr>
          </a:lstStyle>
          <a:p>
            <a:pPr>
              <a:defRPr/>
            </a:pPr>
            <a:r>
              <a:rPr lang="nl-NL"/>
              <a:t>Ministry for Health, Welfare and Family Affairs - Republic of Korea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700" r:id="rId12"/>
    <p:sldLayoutId id="2147483695" r:id="rId13"/>
    <p:sldLayoutId id="2147483696" r:id="rId14"/>
    <p:sldLayoutId id="2147483697" r:id="rId15"/>
    <p:sldLayoutId id="2147483698" r:id="rId16"/>
  </p:sldLayoutIdLst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DF1C"/>
        </a:buClr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DF1C"/>
        </a:buClr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DF1C"/>
        </a:buClr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DF1C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DF1C"/>
        </a:buClr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DF1C"/>
        </a:buClr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DF1C"/>
        </a:buClr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DF1C"/>
        </a:buClr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DF1C"/>
        </a:buClr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rgbClr val="3366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5532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buFontTx/>
              <a:buNone/>
              <a:defRPr sz="800">
                <a:effectLst/>
              </a:defRPr>
            </a:lvl1pPr>
          </a:lstStyle>
          <a:p>
            <a:fld id="{BE28B188-094E-4301-8C26-58DA8570C8AC}" type="slidenum">
              <a:rPr lang="en-GB">
                <a:solidFill>
                  <a:srgbClr val="FFFFFF"/>
                </a:solidFill>
                <a:latin typeface="Arial"/>
              </a:rPr>
              <a:pPr/>
              <a:t>‹nr.›</a:t>
            </a:fld>
            <a:endParaRPr lang="en-GB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228600" y="228600"/>
            <a:ext cx="598488" cy="598488"/>
            <a:chOff x="240" y="144"/>
            <a:chExt cx="377" cy="377"/>
          </a:xfrm>
        </p:grpSpPr>
        <p:grpSp>
          <p:nvGrpSpPr>
            <p:cNvPr id="5139" name="Group 19"/>
            <p:cNvGrpSpPr>
              <a:grpSpLocks/>
            </p:cNvGrpSpPr>
            <p:nvPr/>
          </p:nvGrpSpPr>
          <p:grpSpPr bwMode="auto">
            <a:xfrm>
              <a:off x="366" y="144"/>
              <a:ext cx="125" cy="377"/>
              <a:chOff x="366" y="144"/>
              <a:chExt cx="125" cy="377"/>
            </a:xfrm>
          </p:grpSpPr>
          <p:sp>
            <p:nvSpPr>
              <p:cNvPr id="5140" name="Freeform 20"/>
              <p:cNvSpPr>
                <a:spLocks/>
              </p:cNvSpPr>
              <p:nvPr/>
            </p:nvSpPr>
            <p:spPr bwMode="auto">
              <a:xfrm>
                <a:off x="366" y="333"/>
                <a:ext cx="125" cy="188"/>
              </a:xfrm>
              <a:custGeom>
                <a:avLst/>
                <a:gdLst>
                  <a:gd name="T0" fmla="*/ 0 w 252"/>
                  <a:gd name="T1" fmla="*/ 377 h 377"/>
                  <a:gd name="T2" fmla="*/ 0 w 252"/>
                  <a:gd name="T3" fmla="*/ 126 h 377"/>
                  <a:gd name="T4" fmla="*/ 126 w 252"/>
                  <a:gd name="T5" fmla="*/ 0 h 377"/>
                  <a:gd name="T6" fmla="*/ 252 w 252"/>
                  <a:gd name="T7" fmla="*/ 126 h 377"/>
                  <a:gd name="T8" fmla="*/ 252 w 252"/>
                  <a:gd name="T9" fmla="*/ 377 h 377"/>
                  <a:gd name="T10" fmla="*/ 0 w 252"/>
                  <a:gd name="T11" fmla="*/ 377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2" h="377">
                    <a:moveTo>
                      <a:pt x="0" y="377"/>
                    </a:moveTo>
                    <a:lnTo>
                      <a:pt x="0" y="126"/>
                    </a:lnTo>
                    <a:lnTo>
                      <a:pt x="126" y="0"/>
                    </a:lnTo>
                    <a:lnTo>
                      <a:pt x="252" y="126"/>
                    </a:lnTo>
                    <a:lnTo>
                      <a:pt x="252" y="377"/>
                    </a:lnTo>
                    <a:lnTo>
                      <a:pt x="0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5141" name="Freeform 21"/>
              <p:cNvSpPr>
                <a:spLocks/>
              </p:cNvSpPr>
              <p:nvPr/>
            </p:nvSpPr>
            <p:spPr bwMode="auto">
              <a:xfrm>
                <a:off x="366" y="144"/>
                <a:ext cx="125" cy="189"/>
              </a:xfrm>
              <a:custGeom>
                <a:avLst/>
                <a:gdLst>
                  <a:gd name="T0" fmla="*/ 252 w 252"/>
                  <a:gd name="T1" fmla="*/ 0 h 377"/>
                  <a:gd name="T2" fmla="*/ 252 w 252"/>
                  <a:gd name="T3" fmla="*/ 251 h 377"/>
                  <a:gd name="T4" fmla="*/ 126 w 252"/>
                  <a:gd name="T5" fmla="*/ 377 h 377"/>
                  <a:gd name="T6" fmla="*/ 0 w 252"/>
                  <a:gd name="T7" fmla="*/ 251 h 377"/>
                  <a:gd name="T8" fmla="*/ 0 w 252"/>
                  <a:gd name="T9" fmla="*/ 0 h 377"/>
                  <a:gd name="T10" fmla="*/ 252 w 252"/>
                  <a:gd name="T11" fmla="*/ 0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2" h="377">
                    <a:moveTo>
                      <a:pt x="252" y="0"/>
                    </a:moveTo>
                    <a:lnTo>
                      <a:pt x="252" y="251"/>
                    </a:lnTo>
                    <a:lnTo>
                      <a:pt x="126" y="377"/>
                    </a:lnTo>
                    <a:lnTo>
                      <a:pt x="0" y="251"/>
                    </a:lnTo>
                    <a:lnTo>
                      <a:pt x="0" y="0"/>
                    </a:lnTo>
                    <a:lnTo>
                      <a:pt x="252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grpSp>
          <p:nvGrpSpPr>
            <p:cNvPr id="5142" name="Group 22"/>
            <p:cNvGrpSpPr>
              <a:grpSpLocks/>
            </p:cNvGrpSpPr>
            <p:nvPr/>
          </p:nvGrpSpPr>
          <p:grpSpPr bwMode="auto">
            <a:xfrm>
              <a:off x="240" y="270"/>
              <a:ext cx="377" cy="125"/>
              <a:chOff x="240" y="270"/>
              <a:chExt cx="377" cy="125"/>
            </a:xfrm>
          </p:grpSpPr>
          <p:sp>
            <p:nvSpPr>
              <p:cNvPr id="5143" name="Freeform 23"/>
              <p:cNvSpPr>
                <a:spLocks/>
              </p:cNvSpPr>
              <p:nvPr/>
            </p:nvSpPr>
            <p:spPr bwMode="auto">
              <a:xfrm>
                <a:off x="429" y="270"/>
                <a:ext cx="188" cy="125"/>
              </a:xfrm>
              <a:custGeom>
                <a:avLst/>
                <a:gdLst>
                  <a:gd name="T0" fmla="*/ 377 w 377"/>
                  <a:gd name="T1" fmla="*/ 252 h 252"/>
                  <a:gd name="T2" fmla="*/ 126 w 377"/>
                  <a:gd name="T3" fmla="*/ 252 h 252"/>
                  <a:gd name="T4" fmla="*/ 0 w 377"/>
                  <a:gd name="T5" fmla="*/ 126 h 252"/>
                  <a:gd name="T6" fmla="*/ 126 w 377"/>
                  <a:gd name="T7" fmla="*/ 0 h 252"/>
                  <a:gd name="T8" fmla="*/ 377 w 377"/>
                  <a:gd name="T9" fmla="*/ 0 h 252"/>
                  <a:gd name="T10" fmla="*/ 377 w 377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7" h="252">
                    <a:moveTo>
                      <a:pt x="377" y="252"/>
                    </a:moveTo>
                    <a:lnTo>
                      <a:pt x="126" y="252"/>
                    </a:lnTo>
                    <a:lnTo>
                      <a:pt x="0" y="126"/>
                    </a:lnTo>
                    <a:lnTo>
                      <a:pt x="126" y="0"/>
                    </a:lnTo>
                    <a:lnTo>
                      <a:pt x="377" y="0"/>
                    </a:lnTo>
                    <a:lnTo>
                      <a:pt x="377" y="252"/>
                    </a:lnTo>
                    <a:close/>
                  </a:path>
                </a:pathLst>
              </a:custGeom>
              <a:solidFill>
                <a:srgbClr val="FAFD00"/>
              </a:solidFill>
              <a:ln w="12700">
                <a:solidFill>
                  <a:srgbClr val="91919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5144" name="Freeform 24"/>
              <p:cNvSpPr>
                <a:spLocks/>
              </p:cNvSpPr>
              <p:nvPr/>
            </p:nvSpPr>
            <p:spPr bwMode="auto">
              <a:xfrm>
                <a:off x="240" y="270"/>
                <a:ext cx="189" cy="125"/>
              </a:xfrm>
              <a:custGeom>
                <a:avLst/>
                <a:gdLst>
                  <a:gd name="T0" fmla="*/ 0 w 377"/>
                  <a:gd name="T1" fmla="*/ 0 h 252"/>
                  <a:gd name="T2" fmla="*/ 251 w 377"/>
                  <a:gd name="T3" fmla="*/ 0 h 252"/>
                  <a:gd name="T4" fmla="*/ 377 w 377"/>
                  <a:gd name="T5" fmla="*/ 126 h 252"/>
                  <a:gd name="T6" fmla="*/ 251 w 377"/>
                  <a:gd name="T7" fmla="*/ 252 h 252"/>
                  <a:gd name="T8" fmla="*/ 0 w 377"/>
                  <a:gd name="T9" fmla="*/ 252 h 252"/>
                  <a:gd name="T10" fmla="*/ 0 w 377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7" h="252">
                    <a:moveTo>
                      <a:pt x="0" y="0"/>
                    </a:moveTo>
                    <a:lnTo>
                      <a:pt x="251" y="0"/>
                    </a:lnTo>
                    <a:lnTo>
                      <a:pt x="377" y="126"/>
                    </a:lnTo>
                    <a:lnTo>
                      <a:pt x="251" y="252"/>
                    </a:lnTo>
                    <a:lnTo>
                      <a:pt x="0" y="2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FD00"/>
              </a:solidFill>
              <a:ln w="12700">
                <a:solidFill>
                  <a:srgbClr val="91919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</p:grpSp>
      <p:sp>
        <p:nvSpPr>
          <p:cNvPr id="5147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800">
                <a:effectLst/>
              </a:defRPr>
            </a:lvl1pPr>
          </a:lstStyle>
          <a:p>
            <a:r>
              <a:rPr lang="fr-BE">
                <a:solidFill>
                  <a:srgbClr val="FFFFFF"/>
                </a:solidFill>
                <a:latin typeface="Arial"/>
              </a:rPr>
              <a:t>27/08/09</a:t>
            </a:r>
            <a:endParaRPr lang="nl-NL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553200"/>
            <a:ext cx="457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000">
                <a:effectLst/>
              </a:defRPr>
            </a:lvl1pPr>
          </a:lstStyle>
          <a:p>
            <a:r>
              <a:rPr lang="fr-BE">
                <a:solidFill>
                  <a:srgbClr val="FFFFFF"/>
                </a:solidFill>
                <a:latin typeface="Arial"/>
              </a:rPr>
              <a:t>Red Cross Society of China</a:t>
            </a:r>
            <a:endParaRPr lang="nl-NL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36129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F1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DF1C"/>
        </a:buClr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DF1C"/>
        </a:buClr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DF1C"/>
        </a:buClr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DF1C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DF1C"/>
        </a:buClr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DF1C"/>
        </a:buClr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DF1C"/>
        </a:buClr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DF1C"/>
        </a:buClr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DF1C"/>
        </a:buClr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rgbClr val="3366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63713" y="6400800"/>
            <a:ext cx="554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/>
            </a:lvl1pPr>
          </a:lstStyle>
          <a:p>
            <a:pPr>
              <a:buClrTx/>
              <a:buFontTx/>
              <a:buNone/>
              <a:defRPr/>
            </a:pPr>
            <a:r>
              <a:rPr lang="nl-BE" smtClean="0">
                <a:solidFill>
                  <a:srgbClr val="FFFFFF"/>
                </a:solidFill>
                <a:effectLst/>
              </a:rPr>
              <a:t>Wit-Gele Kruis van Vlaanderen Academische Zitting Herentals 17 juni 2011</a:t>
            </a:r>
            <a:endParaRPr lang="en-GB">
              <a:solidFill>
                <a:srgbClr val="FFFFFF"/>
              </a:solidFill>
              <a:effectLst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7625" y="6400800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800"/>
            </a:lvl1pPr>
          </a:lstStyle>
          <a:p>
            <a:pPr algn="r">
              <a:buClrTx/>
              <a:buFontTx/>
              <a:buNone/>
              <a:defRPr/>
            </a:pPr>
            <a:fld id="{D192F331-42CA-4FB4-86D1-7E594B4896E1}" type="slidenum">
              <a:rPr lang="en-GB">
                <a:solidFill>
                  <a:srgbClr val="FFFFFF"/>
                </a:solidFill>
                <a:effectLst/>
              </a:rPr>
              <a:pPr algn="r">
                <a:buClrTx/>
                <a:buFontTx/>
                <a:buNone/>
                <a:defRPr/>
              </a:pPr>
              <a:t>‹nr.›</a:t>
            </a:fld>
            <a:r>
              <a:rPr lang="nl-BE">
                <a:solidFill>
                  <a:srgbClr val="FFFFFF"/>
                </a:solidFill>
                <a:effectLst/>
              </a:rPr>
              <a:t>/39</a:t>
            </a:r>
            <a:endParaRPr lang="en-GB">
              <a:solidFill>
                <a:srgbClr val="FFFFFF"/>
              </a:solidFill>
              <a:effectLst/>
            </a:endParaRPr>
          </a:p>
        </p:txBody>
      </p:sp>
      <p:grpSp>
        <p:nvGrpSpPr>
          <p:cNvPr id="1030" name="Group 8"/>
          <p:cNvGrpSpPr>
            <a:grpSpLocks/>
          </p:cNvGrpSpPr>
          <p:nvPr userDrawn="1"/>
        </p:nvGrpSpPr>
        <p:grpSpPr bwMode="auto">
          <a:xfrm>
            <a:off x="381000" y="228600"/>
            <a:ext cx="598488" cy="598488"/>
            <a:chOff x="240" y="144"/>
            <a:chExt cx="377" cy="377"/>
          </a:xfrm>
        </p:grpSpPr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366" y="144"/>
              <a:ext cx="125" cy="377"/>
              <a:chOff x="366" y="144"/>
              <a:chExt cx="125" cy="377"/>
            </a:xfrm>
          </p:grpSpPr>
          <p:sp>
            <p:nvSpPr>
              <p:cNvPr id="5130" name="Freeform 10"/>
              <p:cNvSpPr>
                <a:spLocks/>
              </p:cNvSpPr>
              <p:nvPr/>
            </p:nvSpPr>
            <p:spPr bwMode="auto">
              <a:xfrm>
                <a:off x="366" y="333"/>
                <a:ext cx="125" cy="188"/>
              </a:xfrm>
              <a:custGeom>
                <a:avLst/>
                <a:gdLst/>
                <a:ahLst/>
                <a:cxnLst>
                  <a:cxn ang="0">
                    <a:pos x="0" y="377"/>
                  </a:cxn>
                  <a:cxn ang="0">
                    <a:pos x="0" y="126"/>
                  </a:cxn>
                  <a:cxn ang="0">
                    <a:pos x="126" y="0"/>
                  </a:cxn>
                  <a:cxn ang="0">
                    <a:pos x="252" y="126"/>
                  </a:cxn>
                  <a:cxn ang="0">
                    <a:pos x="252" y="377"/>
                  </a:cxn>
                  <a:cxn ang="0">
                    <a:pos x="0" y="377"/>
                  </a:cxn>
                </a:cxnLst>
                <a:rect l="0" t="0" r="r" b="b"/>
                <a:pathLst>
                  <a:path w="252" h="377">
                    <a:moveTo>
                      <a:pt x="0" y="377"/>
                    </a:moveTo>
                    <a:lnTo>
                      <a:pt x="0" y="126"/>
                    </a:lnTo>
                    <a:lnTo>
                      <a:pt x="126" y="0"/>
                    </a:lnTo>
                    <a:lnTo>
                      <a:pt x="252" y="126"/>
                    </a:lnTo>
                    <a:lnTo>
                      <a:pt x="252" y="377"/>
                    </a:lnTo>
                    <a:lnTo>
                      <a:pt x="0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nl-BE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auto">
              <a:xfrm>
                <a:off x="366" y="144"/>
                <a:ext cx="125" cy="189"/>
              </a:xfrm>
              <a:custGeom>
                <a:avLst/>
                <a:gdLst/>
                <a:ahLst/>
                <a:cxnLst>
                  <a:cxn ang="0">
                    <a:pos x="252" y="0"/>
                  </a:cxn>
                  <a:cxn ang="0">
                    <a:pos x="252" y="251"/>
                  </a:cxn>
                  <a:cxn ang="0">
                    <a:pos x="126" y="377"/>
                  </a:cxn>
                  <a:cxn ang="0">
                    <a:pos x="0" y="251"/>
                  </a:cxn>
                  <a:cxn ang="0">
                    <a:pos x="0" y="0"/>
                  </a:cxn>
                  <a:cxn ang="0">
                    <a:pos x="252" y="0"/>
                  </a:cxn>
                </a:cxnLst>
                <a:rect l="0" t="0" r="r" b="b"/>
                <a:pathLst>
                  <a:path w="252" h="377">
                    <a:moveTo>
                      <a:pt x="252" y="0"/>
                    </a:moveTo>
                    <a:lnTo>
                      <a:pt x="252" y="251"/>
                    </a:lnTo>
                    <a:lnTo>
                      <a:pt x="126" y="377"/>
                    </a:lnTo>
                    <a:lnTo>
                      <a:pt x="0" y="251"/>
                    </a:lnTo>
                    <a:lnTo>
                      <a:pt x="0" y="0"/>
                    </a:lnTo>
                    <a:lnTo>
                      <a:pt x="252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nl-BE">
                  <a:solidFill>
                    <a:srgbClr val="FFFFFF"/>
                  </a:solidFill>
                  <a:effectLst/>
                </a:endParaRPr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240" y="270"/>
              <a:ext cx="377" cy="125"/>
              <a:chOff x="240" y="270"/>
              <a:chExt cx="377" cy="125"/>
            </a:xfrm>
          </p:grpSpPr>
          <p:sp>
            <p:nvSpPr>
              <p:cNvPr id="5133" name="Freeform 13"/>
              <p:cNvSpPr>
                <a:spLocks/>
              </p:cNvSpPr>
              <p:nvPr/>
            </p:nvSpPr>
            <p:spPr bwMode="auto">
              <a:xfrm>
                <a:off x="429" y="270"/>
                <a:ext cx="188" cy="125"/>
              </a:xfrm>
              <a:custGeom>
                <a:avLst/>
                <a:gdLst/>
                <a:ahLst/>
                <a:cxnLst>
                  <a:cxn ang="0">
                    <a:pos x="377" y="252"/>
                  </a:cxn>
                  <a:cxn ang="0">
                    <a:pos x="126" y="252"/>
                  </a:cxn>
                  <a:cxn ang="0">
                    <a:pos x="0" y="126"/>
                  </a:cxn>
                  <a:cxn ang="0">
                    <a:pos x="126" y="0"/>
                  </a:cxn>
                  <a:cxn ang="0">
                    <a:pos x="377" y="0"/>
                  </a:cxn>
                  <a:cxn ang="0">
                    <a:pos x="377" y="252"/>
                  </a:cxn>
                </a:cxnLst>
                <a:rect l="0" t="0" r="r" b="b"/>
                <a:pathLst>
                  <a:path w="377" h="252">
                    <a:moveTo>
                      <a:pt x="377" y="252"/>
                    </a:moveTo>
                    <a:lnTo>
                      <a:pt x="126" y="252"/>
                    </a:lnTo>
                    <a:lnTo>
                      <a:pt x="0" y="126"/>
                    </a:lnTo>
                    <a:lnTo>
                      <a:pt x="126" y="0"/>
                    </a:lnTo>
                    <a:lnTo>
                      <a:pt x="377" y="0"/>
                    </a:lnTo>
                    <a:lnTo>
                      <a:pt x="377" y="252"/>
                    </a:lnTo>
                    <a:close/>
                  </a:path>
                </a:pathLst>
              </a:custGeom>
              <a:solidFill>
                <a:srgbClr val="FAFD00"/>
              </a:solidFill>
              <a:ln w="12700">
                <a:solidFill>
                  <a:srgbClr val="91919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nl-BE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auto">
              <a:xfrm>
                <a:off x="240" y="270"/>
                <a:ext cx="189" cy="1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1" y="0"/>
                  </a:cxn>
                  <a:cxn ang="0">
                    <a:pos x="377" y="126"/>
                  </a:cxn>
                  <a:cxn ang="0">
                    <a:pos x="251" y="252"/>
                  </a:cxn>
                  <a:cxn ang="0">
                    <a:pos x="0" y="252"/>
                  </a:cxn>
                  <a:cxn ang="0">
                    <a:pos x="0" y="0"/>
                  </a:cxn>
                </a:cxnLst>
                <a:rect l="0" t="0" r="r" b="b"/>
                <a:pathLst>
                  <a:path w="377" h="252">
                    <a:moveTo>
                      <a:pt x="0" y="0"/>
                    </a:moveTo>
                    <a:lnTo>
                      <a:pt x="251" y="0"/>
                    </a:lnTo>
                    <a:lnTo>
                      <a:pt x="377" y="126"/>
                    </a:lnTo>
                    <a:lnTo>
                      <a:pt x="251" y="252"/>
                    </a:lnTo>
                    <a:lnTo>
                      <a:pt x="0" y="2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FD00"/>
              </a:solidFill>
              <a:ln w="12700">
                <a:solidFill>
                  <a:srgbClr val="91919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nl-BE">
                  <a:solidFill>
                    <a:srgbClr val="FFFFFF"/>
                  </a:solidFill>
                  <a:effectLst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8061104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</p:sldLayoutIdLst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FF66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FF66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FF66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FF66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ag.ro/en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hendrik.van.gansbeke@vlaanderen.wgk.be" TargetMode="External"/><Relationship Id="rId2" Type="http://schemas.openxmlformats.org/officeDocument/2006/relationships/hyperlink" Target="http://www.wgk.b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449520"/>
            <a:ext cx="6411912" cy="236988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White </a:t>
            </a:r>
            <a:r>
              <a:rPr lang="en-US" sz="3200" dirty="0" smtClean="0"/>
              <a:t>-Yellow </a:t>
            </a:r>
            <a:r>
              <a:rPr lang="en-US" sz="3200" dirty="0" smtClean="0">
                <a:solidFill>
                  <a:schemeClr val="tx1"/>
                </a:solidFill>
              </a:rPr>
              <a:t>Cross </a:t>
            </a:r>
            <a:r>
              <a:rPr lang="en-US" sz="3200" dirty="0" smtClean="0"/>
              <a:t>of Flanders</a:t>
            </a:r>
            <a:br>
              <a:rPr lang="en-US" sz="3200" dirty="0" smtClean="0"/>
            </a:br>
            <a:r>
              <a:rPr lang="en-US" sz="3200" dirty="0" smtClean="0"/>
              <a:t>and</a:t>
            </a:r>
            <a:br>
              <a:rPr lang="en-US" sz="3200" dirty="0" smtClean="0"/>
            </a:br>
            <a:r>
              <a:rPr lang="en-US" sz="3200" dirty="0" err="1" smtClean="0">
                <a:solidFill>
                  <a:schemeClr val="tx1"/>
                </a:solidFill>
              </a:rPr>
              <a:t>Crucea</a:t>
            </a:r>
            <a:r>
              <a:rPr lang="en-US" sz="3200" dirty="0" smtClean="0">
                <a:solidFill>
                  <a:schemeClr val="tx1"/>
                </a:solidFill>
              </a:rPr>
              <a:t> Alb</a:t>
            </a:r>
            <a:r>
              <a:rPr lang="en-US" sz="3200" dirty="0" smtClean="0"/>
              <a:t>-</a:t>
            </a:r>
            <a:r>
              <a:rPr lang="en-US" sz="3200" dirty="0" err="1" smtClean="0"/>
              <a:t>Galbena</a:t>
            </a:r>
            <a:r>
              <a:rPr lang="en-US" sz="3200" dirty="0" smtClean="0"/>
              <a:t> of ROMANIA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i="1" dirty="0" smtClean="0"/>
              <a:t>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2000" i="1" dirty="0" smtClean="0"/>
              <a:t>Hendrik VAN GANSBEKE, general </a:t>
            </a:r>
            <a:r>
              <a:rPr lang="en-US" sz="2000" i="1" dirty="0" err="1" smtClean="0"/>
              <a:t>coördinator</a:t>
            </a:r>
            <a:endParaRPr lang="nl-BE" sz="4000" b="1" dirty="0" smtClean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265738"/>
            <a:ext cx="8153400" cy="1058862"/>
          </a:xfrm>
          <a:solidFill>
            <a:schemeClr val="tx1"/>
          </a:solidFill>
        </p:spPr>
        <p:txBody>
          <a:bodyPr/>
          <a:lstStyle/>
          <a:p>
            <a:pPr algn="r"/>
            <a:endParaRPr lang="en-US" sz="2000" dirty="0" smtClean="0"/>
          </a:p>
          <a:p>
            <a:pPr algn="r"/>
            <a:endParaRPr lang="en-US" sz="2000" dirty="0" smtClean="0"/>
          </a:p>
        </p:txBody>
      </p:sp>
      <p:sp>
        <p:nvSpPr>
          <p:cNvPr id="380932" name="Text Box 4"/>
          <p:cNvSpPr txBox="1">
            <a:spLocks noChangeArrowheads="1"/>
          </p:cNvSpPr>
          <p:nvPr/>
        </p:nvSpPr>
        <p:spPr bwMode="auto">
          <a:xfrm>
            <a:off x="533400" y="4267200"/>
            <a:ext cx="80548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/>
              <a:t>Decentralized cooperation BELGIUM-ROMANIA : 4th Forum</a:t>
            </a:r>
          </a:p>
          <a:p>
            <a:pPr algn="ctr">
              <a:spcBef>
                <a:spcPct val="0"/>
              </a:spcBef>
              <a:buClrTx/>
              <a:defRPr/>
            </a:pPr>
            <a:r>
              <a:rPr lang="fr-BE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Leuven</a:t>
            </a:r>
            <a:r>
              <a:rPr lang="fr-BE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nl-BE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October 26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2013</a:t>
            </a:r>
            <a:endParaRPr lang="nl-BE" sz="1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24200"/>
            <a:ext cx="2226178" cy="980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Afbeelding 7" descr="The_Open_Network_logo_transparent_color.png"/>
          <p:cNvPicPr/>
          <p:nvPr/>
        </p:nvPicPr>
        <p:blipFill>
          <a:blip r:embed="rId4" cstate="print"/>
          <a:srcRect t="17401" b="21366"/>
          <a:stretch>
            <a:fillRect/>
          </a:stretch>
        </p:blipFill>
        <p:spPr>
          <a:xfrm>
            <a:off x="2209800" y="5486400"/>
            <a:ext cx="1281113" cy="63817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5486400"/>
            <a:ext cx="809625" cy="61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cag.ro/en/wp-content/themes/cagen/images/logo_en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67200" y="3124200"/>
            <a:ext cx="3733799" cy="9677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87F37D1-CEE4-4EDD-AC84-04260B309B2A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l-BE" sz="3200" b="1" smtClean="0"/>
              <a:t>More information</a:t>
            </a:r>
            <a:endParaRPr lang="nl-NL" sz="3200" b="1" smtClean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029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tabLst>
                <a:tab pos="4035425" algn="l"/>
              </a:tabLst>
              <a:defRPr/>
            </a:pPr>
            <a:r>
              <a:rPr lang="nl-BE" dirty="0" smtClean="0">
                <a:hlinkClick r:id="rId2"/>
              </a:rPr>
              <a:t>www.wgk.be</a:t>
            </a:r>
            <a:endParaRPr lang="nl-BE" dirty="0" smtClean="0"/>
          </a:p>
          <a:p>
            <a:pPr algn="ctr" eaLnBrk="1" hangingPunct="1">
              <a:buFont typeface="Wingdings" pitchFamily="2" charset="2"/>
              <a:buNone/>
              <a:tabLst>
                <a:tab pos="4035425" algn="l"/>
              </a:tabLst>
              <a:defRPr/>
            </a:pPr>
            <a:endParaRPr lang="nl-BE" sz="2000" dirty="0" smtClean="0"/>
          </a:p>
          <a:p>
            <a:pPr eaLnBrk="1" hangingPunct="1">
              <a:buFont typeface="Wingdings" pitchFamily="2" charset="2"/>
              <a:buNone/>
              <a:tabLst>
                <a:tab pos="4035425" algn="l"/>
              </a:tabLst>
              <a:defRPr/>
            </a:pPr>
            <a:r>
              <a:rPr lang="nl-BE" sz="2000" dirty="0" smtClean="0"/>
              <a:t>Chairman:</a:t>
            </a:r>
            <a:r>
              <a:rPr lang="nl-BE" sz="2400" dirty="0" smtClean="0"/>
              <a:t> </a:t>
            </a:r>
            <a:r>
              <a:rPr lang="nl-BE" sz="2400" b="1" dirty="0" smtClean="0"/>
              <a:t>Luc Van Gorp</a:t>
            </a:r>
          </a:p>
          <a:p>
            <a:pPr eaLnBrk="1" hangingPunct="1">
              <a:buFont typeface="Wingdings" pitchFamily="2" charset="2"/>
              <a:buNone/>
              <a:tabLst>
                <a:tab pos="4035425" algn="l"/>
              </a:tabLst>
              <a:defRPr/>
            </a:pPr>
            <a:r>
              <a:rPr lang="nl-BE" sz="1200" b="1" dirty="0" smtClean="0"/>
              <a:t>	</a:t>
            </a:r>
            <a:r>
              <a:rPr lang="nl-BE" sz="1200" dirty="0" smtClean="0"/>
              <a:t>	</a:t>
            </a:r>
            <a:r>
              <a:rPr lang="nl-BE" sz="1200" u="sng" dirty="0" smtClean="0"/>
              <a:t>luc.van.gorp@vlaanderen.wgk.be</a:t>
            </a:r>
          </a:p>
          <a:p>
            <a:pPr eaLnBrk="1" hangingPunct="1">
              <a:buFont typeface="Wingdings" pitchFamily="2" charset="2"/>
              <a:buNone/>
              <a:tabLst>
                <a:tab pos="4035425" algn="l"/>
              </a:tabLst>
              <a:defRPr/>
            </a:pPr>
            <a:endParaRPr lang="nl-BE" sz="1200" dirty="0" smtClean="0"/>
          </a:p>
          <a:p>
            <a:pPr eaLnBrk="1" hangingPunct="1">
              <a:buFont typeface="Wingdings" pitchFamily="2" charset="2"/>
              <a:buNone/>
              <a:tabLst>
                <a:tab pos="4035425" algn="l"/>
              </a:tabLst>
              <a:defRPr/>
            </a:pPr>
            <a:r>
              <a:rPr lang="nl-BE" sz="2000" dirty="0" smtClean="0"/>
              <a:t>General coördinator:</a:t>
            </a:r>
            <a:r>
              <a:rPr lang="nl-BE" sz="2400" dirty="0" smtClean="0"/>
              <a:t> </a:t>
            </a:r>
            <a:r>
              <a:rPr lang="nl-BE" sz="2400" b="1" dirty="0" smtClean="0"/>
              <a:t>Hendrik Van Gansbeke</a:t>
            </a:r>
          </a:p>
          <a:p>
            <a:pPr eaLnBrk="1" hangingPunct="1">
              <a:buFont typeface="Wingdings" pitchFamily="2" charset="2"/>
              <a:buNone/>
              <a:tabLst>
                <a:tab pos="4035425" algn="l"/>
              </a:tabLst>
              <a:defRPr/>
            </a:pPr>
            <a:r>
              <a:rPr lang="nl-BE" sz="1200" dirty="0" smtClean="0"/>
              <a:t>		</a:t>
            </a:r>
            <a:r>
              <a:rPr lang="nl-BE" sz="1200" dirty="0" smtClean="0">
                <a:hlinkClick r:id="rId3"/>
              </a:rPr>
              <a:t>hendrik.van.gansbeke@vlaanderen.wgk.be</a:t>
            </a:r>
            <a:endParaRPr lang="nl-BE" sz="1200" dirty="0" smtClean="0"/>
          </a:p>
          <a:p>
            <a:pPr eaLnBrk="1" hangingPunct="1">
              <a:buNone/>
              <a:tabLst>
                <a:tab pos="4035425" algn="l"/>
              </a:tabLst>
              <a:defRPr/>
            </a:pPr>
            <a:endParaRPr lang="nl-BE" sz="2400" dirty="0" smtClean="0">
              <a:hlinkClick r:id="rId2"/>
            </a:endParaRPr>
          </a:p>
          <a:p>
            <a:pPr algn="ctr" eaLnBrk="1" hangingPunct="1">
              <a:buNone/>
              <a:tabLst>
                <a:tab pos="4035425" algn="l"/>
              </a:tabLst>
              <a:defRPr/>
            </a:pPr>
            <a:r>
              <a:rPr lang="nl-BE" dirty="0" smtClean="0">
                <a:hlinkClick r:id="rId2"/>
              </a:rPr>
              <a:t>www.cag.ro</a:t>
            </a:r>
          </a:p>
          <a:p>
            <a:pPr eaLnBrk="1" hangingPunct="1">
              <a:buFont typeface="Wingdings" pitchFamily="2" charset="2"/>
              <a:buNone/>
              <a:tabLst>
                <a:tab pos="4035425" algn="l"/>
              </a:tabLst>
              <a:defRPr/>
            </a:pPr>
            <a:r>
              <a:rPr lang="nl-BE" sz="2000" dirty="0" smtClean="0"/>
              <a:t>Director: </a:t>
            </a:r>
            <a:r>
              <a:rPr lang="nl-BE" sz="2400" b="1" dirty="0" smtClean="0"/>
              <a:t>Mariuca Ivan</a:t>
            </a:r>
          </a:p>
          <a:p>
            <a:pPr marL="4395788" eaLnBrk="1" hangingPunct="1">
              <a:buNone/>
              <a:tabLst>
                <a:tab pos="4035425" algn="l"/>
              </a:tabLst>
              <a:defRPr/>
            </a:pPr>
            <a:r>
              <a:rPr lang="nl-BE" sz="1200" dirty="0" smtClean="0"/>
              <a:t>mariucaivan@cag.ro</a:t>
            </a:r>
            <a:endParaRPr lang="nl-BE" sz="2400" b="1" dirty="0" smtClean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>
          <a:xfrm>
            <a:off x="2209800" y="6553200"/>
            <a:ext cx="4572000" cy="228600"/>
          </a:xfrm>
          <a:noFill/>
        </p:spPr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5"/>
          <p:cNvSpPr>
            <a:spLocks noGrp="1"/>
          </p:cNvSpPr>
          <p:nvPr>
            <p:ph type="dt" sz="quarter" idx="11"/>
          </p:nvPr>
        </p:nvSpPr>
        <p:spPr>
          <a:xfrm>
            <a:off x="457200" y="6553200"/>
            <a:ext cx="1143000" cy="304800"/>
          </a:xfrm>
          <a:noFill/>
        </p:spPr>
        <p:txBody>
          <a:bodyPr/>
          <a:lstStyle/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D22798F-59C4-43AC-9A43-854E8920D90B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ZA" sz="2800" b="1" dirty="0" smtClean="0"/>
              <a:t>Mission and Vision </a:t>
            </a:r>
            <a:br>
              <a:rPr lang="en-ZA" sz="2800" b="1" dirty="0" smtClean="0"/>
            </a:br>
            <a:r>
              <a:rPr lang="en-ZA" sz="2800" b="1" dirty="0" smtClean="0"/>
              <a:t>White-Yellow Cross</a:t>
            </a:r>
            <a:br>
              <a:rPr lang="en-ZA" sz="2800" b="1" dirty="0" smtClean="0"/>
            </a:br>
            <a:r>
              <a:rPr lang="en-ZA" sz="2800" b="1" dirty="0" smtClean="0"/>
              <a:t>in Flanders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Mission statement</a:t>
            </a:r>
            <a:r>
              <a:rPr lang="en-GB" sz="2400" dirty="0" smtClean="0"/>
              <a:t>: The W-Y-C realizes accessible, high-quality and dignified </a:t>
            </a:r>
            <a:r>
              <a:rPr lang="en-GB" sz="2400" b="1" dirty="0" smtClean="0">
                <a:solidFill>
                  <a:srgbClr val="FFC000"/>
                </a:solidFill>
              </a:rPr>
              <a:t>nursing care </a:t>
            </a:r>
            <a:r>
              <a:rPr lang="en-GB" sz="2400" dirty="0" smtClean="0"/>
              <a:t>and complementary services at the patient’s home</a:t>
            </a:r>
            <a:r>
              <a:rPr lang="en-GB" sz="2000" dirty="0" smtClean="0"/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W-Y-C offers added value</a:t>
            </a:r>
            <a:r>
              <a:rPr lang="en-GB" sz="2000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dirty="0" smtClean="0"/>
              <a:t>on an </a:t>
            </a:r>
            <a:r>
              <a:rPr lang="en-GB" sz="2000" u="sng" dirty="0" smtClean="0">
                <a:effectLst/>
              </a:rPr>
              <a:t>individual patient’s level</a:t>
            </a:r>
            <a:r>
              <a:rPr lang="en-GB" sz="2000" dirty="0" smtClean="0"/>
              <a:t>: a personalized and integrated supply of care; patients rights and care directed by patient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dirty="0" smtClean="0"/>
              <a:t>on </a:t>
            </a:r>
            <a:r>
              <a:rPr lang="en-GB" sz="2000" u="sng" dirty="0" smtClean="0"/>
              <a:t>organizational level</a:t>
            </a:r>
            <a:r>
              <a:rPr lang="en-GB" sz="2000" dirty="0" smtClean="0"/>
              <a:t>: initiating and creating innovative care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u="sng" dirty="0" smtClean="0"/>
              <a:t>Important values</a:t>
            </a:r>
            <a:r>
              <a:rPr lang="en-GB" sz="2400" dirty="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dirty="0" smtClean="0"/>
              <a:t>autonomy – justice – solidarity – ‘do not harm’ – expertise – Christian inspiration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dirty="0" smtClean="0"/>
              <a:t>solidarity – confidence – co-operation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dirty="0" smtClean="0"/>
              <a:t>respect – role integrity – responsibility – quality of care – learning organization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>
          <a:xfrm>
            <a:off x="2286000" y="6629400"/>
            <a:ext cx="4572000" cy="228600"/>
          </a:xfrm>
          <a:noFill/>
        </p:spPr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5"/>
          <p:cNvSpPr>
            <a:spLocks noGrp="1"/>
          </p:cNvSpPr>
          <p:nvPr>
            <p:ph type="dt" sz="quarter" idx="11"/>
          </p:nvPr>
        </p:nvSpPr>
        <p:spPr>
          <a:xfrm>
            <a:off x="457200" y="6553200"/>
            <a:ext cx="1143000" cy="304800"/>
          </a:xfrm>
          <a:noFill/>
        </p:spPr>
        <p:txBody>
          <a:bodyPr/>
          <a:lstStyle/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676400"/>
          </a:xfrm>
        </p:spPr>
        <p:txBody>
          <a:bodyPr/>
          <a:lstStyle/>
          <a:p>
            <a:r>
              <a:rPr lang="fr-BE" sz="2800" b="1" dirty="0" smtClean="0"/>
              <a:t> </a:t>
            </a:r>
            <a:r>
              <a:rPr lang="fr-BE" sz="2800" b="1" dirty="0" err="1" smtClean="0"/>
              <a:t>Federation</a:t>
            </a:r>
            <a:r>
              <a:rPr lang="fr-BE" sz="2800" b="1" dirty="0" smtClean="0"/>
              <a:t> </a:t>
            </a:r>
            <a:br>
              <a:rPr lang="fr-BE" sz="2800" b="1" dirty="0" smtClean="0"/>
            </a:br>
            <a:r>
              <a:rPr lang="fr-BE" sz="2800" b="1" dirty="0" smtClean="0"/>
              <a:t>of White-</a:t>
            </a:r>
            <a:r>
              <a:rPr lang="fr-BE" sz="2800" b="1" dirty="0" err="1" smtClean="0"/>
              <a:t>Yellow</a:t>
            </a:r>
            <a:r>
              <a:rPr lang="fr-BE" sz="2800" b="1" dirty="0" smtClean="0"/>
              <a:t>-Cross </a:t>
            </a:r>
            <a:r>
              <a:rPr lang="fr-BE" sz="2800" b="1" dirty="0"/>
              <a:t>of </a:t>
            </a:r>
            <a:r>
              <a:rPr lang="fr-BE" sz="2800" b="1" dirty="0" smtClean="0"/>
              <a:t>Flanders</a:t>
            </a:r>
            <a:br>
              <a:rPr lang="fr-BE" sz="2800" b="1" dirty="0" smtClean="0"/>
            </a:br>
            <a:r>
              <a:rPr lang="fr-BE" sz="2800" b="1" dirty="0" smtClean="0"/>
              <a:t>Home Care Nursing</a:t>
            </a:r>
            <a:endParaRPr lang="en-US" sz="2800" b="1" dirty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28800"/>
            <a:ext cx="7772400" cy="4408512"/>
          </a:xfrm>
        </p:spPr>
        <p:txBody>
          <a:bodyPr/>
          <a:lstStyle/>
          <a:p>
            <a:pPr lvl="1"/>
            <a:r>
              <a:rPr lang="fr-BE" sz="2000" dirty="0" smtClean="0"/>
              <a:t>Nursing care </a:t>
            </a:r>
            <a:r>
              <a:rPr lang="fr-BE" sz="2000" dirty="0" err="1" smtClean="0"/>
              <a:t>at</a:t>
            </a:r>
            <a:r>
              <a:rPr lang="fr-BE" sz="2000" dirty="0" smtClean="0"/>
              <a:t> home </a:t>
            </a:r>
            <a:r>
              <a:rPr lang="fr-BE" sz="2000" b="1" dirty="0" smtClean="0"/>
              <a:t>153.114</a:t>
            </a:r>
            <a:r>
              <a:rPr lang="fr-BE" sz="2000" dirty="0" smtClean="0"/>
              <a:t> patients in 5 provinces in </a:t>
            </a:r>
            <a:r>
              <a:rPr lang="fr-BE" sz="2000" dirty="0" err="1" smtClean="0"/>
              <a:t>Flanders</a:t>
            </a:r>
            <a:endParaRPr lang="fr-BE" sz="2000" dirty="0" smtClean="0"/>
          </a:p>
          <a:p>
            <a:pPr lvl="1"/>
            <a:r>
              <a:rPr lang="fr-BE" sz="2000" b="1" dirty="0" smtClean="0"/>
              <a:t>6151</a:t>
            </a:r>
            <a:r>
              <a:rPr lang="fr-BE" sz="2000" dirty="0" smtClean="0"/>
              <a:t> (4871 nurses)  </a:t>
            </a:r>
            <a:r>
              <a:rPr lang="fr-BE" sz="2000" dirty="0" err="1" smtClean="0"/>
              <a:t>Employees</a:t>
            </a:r>
            <a:endParaRPr lang="fr-BE" sz="2000" dirty="0" smtClean="0"/>
          </a:p>
          <a:p>
            <a:pPr lvl="1"/>
            <a:r>
              <a:rPr lang="fr-BE" sz="2000" dirty="0" smtClean="0"/>
              <a:t>RIZIV </a:t>
            </a:r>
            <a:r>
              <a:rPr lang="fr-BE" sz="2000" dirty="0" err="1" smtClean="0"/>
              <a:t>income</a:t>
            </a:r>
            <a:r>
              <a:rPr lang="fr-BE" sz="2000" dirty="0" smtClean="0"/>
              <a:t> –  242.361.027 euro</a:t>
            </a:r>
            <a:endParaRPr lang="en-US" sz="1800" dirty="0" smtClean="0"/>
          </a:p>
          <a:p>
            <a:pPr lvl="1"/>
            <a:endParaRPr lang="fr-BE" sz="2000" dirty="0" smtClean="0"/>
          </a:p>
          <a:p>
            <a:pPr lvl="1"/>
            <a:r>
              <a:rPr lang="fr-BE" sz="2000" dirty="0" err="1" smtClean="0"/>
              <a:t>Representation</a:t>
            </a:r>
            <a:r>
              <a:rPr lang="fr-BE" sz="2000" dirty="0" smtClean="0"/>
              <a:t> </a:t>
            </a:r>
            <a:r>
              <a:rPr lang="fr-BE" sz="2000" dirty="0"/>
              <a:t>of W-Y-C </a:t>
            </a:r>
            <a:r>
              <a:rPr lang="fr-BE" sz="2000" dirty="0" err="1"/>
              <a:t>towards</a:t>
            </a:r>
            <a:r>
              <a:rPr lang="fr-BE" sz="2000" dirty="0"/>
              <a:t> </a:t>
            </a:r>
            <a:r>
              <a:rPr lang="fr-BE" sz="2000" dirty="0" err="1"/>
              <a:t>governmental</a:t>
            </a:r>
            <a:r>
              <a:rPr lang="fr-BE" sz="2000" dirty="0"/>
              <a:t> </a:t>
            </a:r>
            <a:r>
              <a:rPr lang="fr-BE" sz="2000" dirty="0" err="1"/>
              <a:t>authorities</a:t>
            </a:r>
            <a:r>
              <a:rPr lang="fr-BE" sz="2000" dirty="0"/>
              <a:t> and </a:t>
            </a:r>
            <a:r>
              <a:rPr lang="fr-BE" sz="2000" dirty="0" err="1"/>
              <a:t>other</a:t>
            </a:r>
            <a:r>
              <a:rPr lang="fr-BE" sz="2000" dirty="0"/>
              <a:t> </a:t>
            </a:r>
            <a:r>
              <a:rPr lang="fr-BE" sz="2000" dirty="0" err="1" smtClean="0"/>
              <a:t>organizations</a:t>
            </a:r>
            <a:endParaRPr lang="fr-BE" sz="2000" dirty="0"/>
          </a:p>
          <a:p>
            <a:pPr lvl="1"/>
            <a:r>
              <a:rPr lang="fr-BE" sz="2000" dirty="0" err="1"/>
              <a:t>Negotiations</a:t>
            </a:r>
            <a:endParaRPr lang="fr-BE" sz="2000" dirty="0"/>
          </a:p>
          <a:p>
            <a:pPr lvl="1"/>
            <a:r>
              <a:rPr lang="fr-BE" sz="2000" dirty="0" err="1"/>
              <a:t>Preparation</a:t>
            </a:r>
            <a:r>
              <a:rPr lang="fr-BE" sz="2000" dirty="0"/>
              <a:t> of </a:t>
            </a:r>
            <a:r>
              <a:rPr lang="fr-BE" sz="2000" dirty="0" err="1"/>
              <a:t>policy</a:t>
            </a:r>
            <a:r>
              <a:rPr lang="fr-BE" sz="2000" dirty="0"/>
              <a:t> for W-Y-C (</a:t>
            </a:r>
            <a:r>
              <a:rPr lang="fr-BE" sz="2000" dirty="0" err="1"/>
              <a:t>e.g</a:t>
            </a:r>
            <a:r>
              <a:rPr lang="fr-BE" sz="2000" dirty="0"/>
              <a:t>. </a:t>
            </a:r>
            <a:r>
              <a:rPr lang="fr-BE" sz="2000" dirty="0" err="1"/>
              <a:t>strategic</a:t>
            </a:r>
            <a:r>
              <a:rPr lang="fr-BE" sz="2000" dirty="0"/>
              <a:t> plan)</a:t>
            </a:r>
          </a:p>
          <a:p>
            <a:pPr lvl="1"/>
            <a:r>
              <a:rPr lang="fr-BE" sz="2000" dirty="0" err="1"/>
              <a:t>Supporting</a:t>
            </a:r>
            <a:r>
              <a:rPr lang="fr-BE" sz="2000" dirty="0"/>
              <a:t> services / </a:t>
            </a:r>
            <a:r>
              <a:rPr lang="fr-BE" sz="2000" dirty="0" err="1"/>
              <a:t>coördination</a:t>
            </a:r>
            <a:r>
              <a:rPr lang="fr-BE" sz="2000" dirty="0"/>
              <a:t> for the provinces</a:t>
            </a:r>
          </a:p>
          <a:p>
            <a:pPr lvl="1"/>
            <a:r>
              <a:rPr lang="fr-BE" sz="2000" dirty="0" err="1" smtClean="0"/>
              <a:t>Research</a:t>
            </a:r>
            <a:r>
              <a:rPr lang="fr-BE" sz="2000" dirty="0" smtClean="0"/>
              <a:t>/</a:t>
            </a:r>
            <a:r>
              <a:rPr lang="fr-BE" sz="2000" dirty="0" err="1" smtClean="0"/>
              <a:t>study</a:t>
            </a:r>
            <a:r>
              <a:rPr lang="fr-BE" sz="2000" dirty="0" smtClean="0"/>
              <a:t> – </a:t>
            </a:r>
            <a:r>
              <a:rPr lang="fr-BE" sz="2000" dirty="0" err="1" smtClean="0"/>
              <a:t>informatics</a:t>
            </a:r>
            <a:r>
              <a:rPr lang="fr-BE" sz="2000" dirty="0" smtClean="0"/>
              <a:t> – HR – finances - </a:t>
            </a:r>
            <a:r>
              <a:rPr lang="fr-BE" sz="2000" dirty="0" err="1" smtClean="0"/>
              <a:t>Quality</a:t>
            </a:r>
            <a:endParaRPr lang="fr-BE" sz="20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308" y="5799310"/>
            <a:ext cx="3107671" cy="107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7531"/>
            <a:ext cx="2006221" cy="881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121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jdelijke aanduiding voor dianumm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02AC3F-9E08-422B-9169-21AA05C88ED3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5603" name="Tijdelijke aanduiding voor datum 7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nl-NL" smtClean="0"/>
              <a:t>20/09/2011</a:t>
            </a:r>
          </a:p>
        </p:txBody>
      </p:sp>
      <p:sp>
        <p:nvSpPr>
          <p:cNvPr id="260124" name="Rectangle 28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25605" name="Picture 11" descr="steekproef0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260109" name="Picture 13" descr="klik hier om naar de homepage terug te keren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311" y="1601788"/>
            <a:ext cx="3866640" cy="795010"/>
          </a:xfrm>
          <a:noFill/>
          <a:ln>
            <a:solidFill>
              <a:schemeClr val="bg2"/>
            </a:solidFill>
          </a:ln>
        </p:spPr>
      </p:pic>
      <p:pic>
        <p:nvPicPr>
          <p:cNvPr id="260120" name="Picture 24" descr="logo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191000" y="1785610"/>
            <a:ext cx="2985074" cy="838200"/>
          </a:xfrm>
          <a:noFill/>
          <a:ln>
            <a:solidFill>
              <a:schemeClr val="bg2"/>
            </a:solidFill>
          </a:ln>
        </p:spPr>
      </p:pic>
      <p:pic>
        <p:nvPicPr>
          <p:cNvPr id="260113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897340"/>
            <a:ext cx="1981200" cy="687388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260119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546894"/>
            <a:ext cx="1981200" cy="6365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260123" name="Picture 27" descr="WGK-logo 2-transp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2209800" y="533400"/>
            <a:ext cx="1524000" cy="817563"/>
          </a:xfrm>
          <a:noFill/>
          <a:ln>
            <a:solidFill>
              <a:schemeClr val="bg2"/>
            </a:solidFill>
          </a:ln>
        </p:spPr>
      </p:pic>
      <p:sp>
        <p:nvSpPr>
          <p:cNvPr id="260126" name="Text Box 30"/>
          <p:cNvSpPr txBox="1">
            <a:spLocks noChangeArrowheads="1"/>
          </p:cNvSpPr>
          <p:nvPr/>
        </p:nvSpPr>
        <p:spPr bwMode="auto">
          <a:xfrm>
            <a:off x="838200" y="5029200"/>
            <a:ext cx="17859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32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Belgium</a:t>
            </a:r>
            <a:endParaRPr lang="en-US" sz="32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0128" name="Text Box 32"/>
          <p:cNvSpPr txBox="1">
            <a:spLocks noChangeArrowheads="1"/>
          </p:cNvSpPr>
          <p:nvPr/>
        </p:nvSpPr>
        <p:spPr bwMode="auto">
          <a:xfrm>
            <a:off x="152400" y="38305"/>
            <a:ext cx="359975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fr-BE" sz="2800" dirty="0" err="1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Flemish</a:t>
            </a:r>
            <a:r>
              <a:rPr lang="fr-BE" sz="2800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r-BE" sz="2800" dirty="0" err="1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Region</a:t>
            </a:r>
            <a:endParaRPr lang="en-US" sz="2800" dirty="0">
              <a:solidFill>
                <a:srgbClr val="0099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14" name="Tijdelijke aanduiding voor voettekst 6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nl-NL" dirty="0" smtClean="0"/>
          </a:p>
        </p:txBody>
      </p:sp>
      <p:pic>
        <p:nvPicPr>
          <p:cNvPr id="8194" name="Picture 2" descr="D:\WGK\WGK_BRUGGE--2 (1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41536"/>
            <a:ext cx="3862992" cy="2575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4267200" y="2791903"/>
            <a:ext cx="4191000" cy="171739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One brand </a:t>
            </a:r>
            <a:r>
              <a:rPr lang="en-US" b="1" dirty="0" smtClean="0">
                <a:solidFill>
                  <a:srgbClr val="FF0000"/>
                </a:solidFill>
              </a:rPr>
              <a:t>name: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“White-Yellow Cross”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5 (+ 1) autonomous Organizations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4745832"/>
            <a:ext cx="3590925" cy="1577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0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60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477888" y="269776"/>
            <a:ext cx="7558608" cy="1143000"/>
          </a:xfrm>
        </p:spPr>
        <p:txBody>
          <a:bodyPr/>
          <a:lstStyle/>
          <a:p>
            <a:pPr algn="l"/>
            <a:r>
              <a:rPr lang="nl-BE" sz="2800" b="1" dirty="0" err="1" smtClean="0"/>
              <a:t>Nursing</a:t>
            </a:r>
            <a:r>
              <a:rPr lang="nl-BE" sz="2800" b="1" dirty="0" smtClean="0"/>
              <a:t> at home &amp; the </a:t>
            </a:r>
            <a:r>
              <a:rPr lang="nl-BE" sz="2800" b="1" u="sng" dirty="0" err="1" smtClean="0"/>
              <a:t>patient</a:t>
            </a:r>
            <a:endParaRPr lang="nl-BE" sz="2800" b="1" u="sng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32048" y="1371600"/>
            <a:ext cx="7772400" cy="4572000"/>
          </a:xfrm>
        </p:spPr>
        <p:txBody>
          <a:bodyPr/>
          <a:lstStyle/>
          <a:p>
            <a:pPr lvl="1"/>
            <a:endParaRPr lang="nl-BE" dirty="0" smtClean="0"/>
          </a:p>
          <a:p>
            <a:r>
              <a:rPr lang="en-GB" sz="2400" dirty="0" smtClean="0"/>
              <a:t>Home care will be possible, when there is a </a:t>
            </a:r>
            <a:r>
              <a:rPr lang="en-GB" sz="2400" b="1" u="sng" dirty="0" smtClean="0">
                <a:solidFill>
                  <a:srgbClr val="FFC000"/>
                </a:solidFill>
              </a:rPr>
              <a:t>relation </a:t>
            </a:r>
            <a:r>
              <a:rPr lang="en-GB" sz="2400" b="1" u="sng" dirty="0" smtClean="0"/>
              <a:t>with the patient</a:t>
            </a:r>
            <a:endParaRPr lang="en-GB" sz="2400" dirty="0" smtClean="0"/>
          </a:p>
          <a:p>
            <a:r>
              <a:rPr lang="en-GB" sz="2400" dirty="0" smtClean="0"/>
              <a:t>The patient </a:t>
            </a:r>
            <a:r>
              <a:rPr lang="en-GB" sz="2400" b="1" dirty="0" smtClean="0"/>
              <a:t>will let </a:t>
            </a:r>
            <a:r>
              <a:rPr lang="en-GB" sz="2400" b="1" dirty="0" smtClean="0">
                <a:solidFill>
                  <a:srgbClr val="FF0000"/>
                </a:solidFill>
              </a:rPr>
              <a:t>to be touched by </a:t>
            </a:r>
            <a:r>
              <a:rPr lang="en-GB" sz="2400" dirty="0" smtClean="0"/>
              <a:t>a nurse ‘</a:t>
            </a:r>
            <a:r>
              <a:rPr lang="en-GB" sz="2400" i="1" dirty="0" smtClean="0"/>
              <a:t>in (a way of) being</a:t>
            </a:r>
            <a:r>
              <a:rPr lang="en-GB" sz="2400" dirty="0" smtClean="0"/>
              <a:t>’</a:t>
            </a:r>
          </a:p>
          <a:p>
            <a:r>
              <a:rPr lang="en-GB" sz="2400" dirty="0" smtClean="0"/>
              <a:t>It’s not the patient himself who is an autonomous person on his one; it’s </a:t>
            </a:r>
            <a:r>
              <a:rPr lang="en-GB" sz="2400" b="1" u="sng" dirty="0" smtClean="0">
                <a:solidFill>
                  <a:srgbClr val="FFC000"/>
                </a:solidFill>
              </a:rPr>
              <a:t>the relation with the patient</a:t>
            </a:r>
            <a:r>
              <a:rPr lang="en-GB" sz="2400" dirty="0" smtClean="0"/>
              <a:t>, that makes that the patient is the central person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1785938" y="6400800"/>
            <a:ext cx="5543550" cy="457200"/>
          </a:xfrm>
          <a:noFill/>
        </p:spPr>
        <p:txBody>
          <a:bodyPr/>
          <a:lstStyle/>
          <a:p>
            <a:endParaRPr lang="en-GB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362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477888" y="269776"/>
            <a:ext cx="7558608" cy="1143000"/>
          </a:xfrm>
        </p:spPr>
        <p:txBody>
          <a:bodyPr/>
          <a:lstStyle/>
          <a:p>
            <a:pPr algn="l"/>
            <a:r>
              <a:rPr lang="fr-BE" sz="2800" b="1" dirty="0" smtClean="0"/>
              <a:t>WYC in  Romania – </a:t>
            </a:r>
            <a:r>
              <a:rPr lang="fr-BE" sz="2800" b="1" dirty="0" err="1" smtClean="0"/>
              <a:t>Crucea</a:t>
            </a:r>
            <a:r>
              <a:rPr lang="fr-BE" sz="2800" b="1" dirty="0" smtClean="0"/>
              <a:t> </a:t>
            </a:r>
            <a:r>
              <a:rPr lang="fr-BE" sz="2800" b="1" dirty="0" err="1" smtClean="0"/>
              <a:t>Alb</a:t>
            </a:r>
            <a:r>
              <a:rPr lang="fr-BE" sz="2800" b="1" dirty="0" smtClean="0"/>
              <a:t>-</a:t>
            </a:r>
            <a:r>
              <a:rPr lang="fr-BE" sz="2800" b="1" dirty="0" err="1" smtClean="0"/>
              <a:t>Galbena</a:t>
            </a:r>
            <a:endParaRPr lang="nl-BE" sz="2800" b="1" u="sng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32048" y="1676400"/>
            <a:ext cx="7772400" cy="4267200"/>
          </a:xfrm>
        </p:spPr>
        <p:txBody>
          <a:bodyPr/>
          <a:lstStyle/>
          <a:p>
            <a:r>
              <a:rPr lang="en-GB" sz="2400" dirty="0" smtClean="0"/>
              <a:t>In 1996 asked by the Flemish Minister-President – CDP – to get involved in an supportive initiative for the healthcare education in Romania in the post-revolution period – teaching what Home Care Nursing meant in Flanders – starting an look-a-like initiative in Home Care Nursing in Romania</a:t>
            </a:r>
          </a:p>
          <a:p>
            <a:r>
              <a:rPr lang="en-GB" sz="2400" dirty="0" smtClean="0"/>
              <a:t>Out of the nursing education in Romania</a:t>
            </a:r>
          </a:p>
          <a:p>
            <a:r>
              <a:rPr lang="en-GB" sz="2400" dirty="0" smtClean="0"/>
              <a:t>Mariuca Ivan and a lot of </a:t>
            </a:r>
            <a:r>
              <a:rPr lang="en-GB" sz="2400" dirty="0" err="1" smtClean="0"/>
              <a:t>collegues</a:t>
            </a:r>
            <a:r>
              <a:rPr lang="en-GB" sz="2400" dirty="0" smtClean="0"/>
              <a:t> – supported by experienced WYC leaders – Dr. D. De Coninck and </a:t>
            </a:r>
            <a:r>
              <a:rPr lang="en-GB" sz="2400" dirty="0" err="1" smtClean="0"/>
              <a:t>Ludo</a:t>
            </a:r>
            <a:r>
              <a:rPr lang="en-GB" sz="2400" dirty="0" smtClean="0"/>
              <a:t> </a:t>
            </a:r>
            <a:r>
              <a:rPr lang="en-GB" sz="2400" dirty="0" err="1" smtClean="0"/>
              <a:t>Geys</a:t>
            </a:r>
            <a:r>
              <a:rPr lang="en-GB" sz="2400" dirty="0" smtClean="0"/>
              <a:t> and </a:t>
            </a:r>
            <a:r>
              <a:rPr lang="en-GB" sz="2400" dirty="0" err="1" smtClean="0"/>
              <a:t>collegues</a:t>
            </a:r>
            <a:r>
              <a:rPr lang="en-GB" sz="2400" dirty="0" smtClean="0"/>
              <a:t> (</a:t>
            </a:r>
            <a:r>
              <a:rPr lang="en-GB" sz="2400" dirty="0" err="1" smtClean="0"/>
              <a:t>f.i</a:t>
            </a:r>
            <a:r>
              <a:rPr lang="en-GB" sz="2400" dirty="0" smtClean="0"/>
              <a:t>. Luc Bijnens)</a:t>
            </a:r>
          </a:p>
          <a:p>
            <a:r>
              <a:rPr lang="en-GB" sz="2400" dirty="0" smtClean="0"/>
              <a:t>2003 – real teams started to deliver homecare services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1785938" y="6400800"/>
            <a:ext cx="5543550" cy="457200"/>
          </a:xfrm>
          <a:noFill/>
        </p:spPr>
        <p:txBody>
          <a:bodyPr/>
          <a:lstStyle/>
          <a:p>
            <a:endParaRPr lang="en-GB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362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477888" y="269776"/>
            <a:ext cx="7558608" cy="1143000"/>
          </a:xfrm>
        </p:spPr>
        <p:txBody>
          <a:bodyPr/>
          <a:lstStyle/>
          <a:p>
            <a:pPr algn="l"/>
            <a:r>
              <a:rPr lang="nl-BE" sz="2800" b="1" dirty="0" err="1" smtClean="0"/>
              <a:t>Nursing</a:t>
            </a:r>
            <a:r>
              <a:rPr lang="nl-BE" sz="2800" b="1" dirty="0" smtClean="0"/>
              <a:t> at home &amp; home care in </a:t>
            </a:r>
            <a:r>
              <a:rPr lang="nl-BE" sz="2800" b="1" dirty="0" err="1" smtClean="0"/>
              <a:t>Romania</a:t>
            </a:r>
            <a:endParaRPr lang="nl-BE" sz="2800" b="1" u="sng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32048" y="1371600"/>
            <a:ext cx="7772400" cy="4572000"/>
          </a:xfrm>
        </p:spPr>
        <p:txBody>
          <a:bodyPr/>
          <a:lstStyle/>
          <a:p>
            <a:pPr lvl="1"/>
            <a:r>
              <a:rPr lang="fr-BE" sz="2000" dirty="0" err="1" smtClean="0"/>
              <a:t>Installing</a:t>
            </a:r>
            <a:r>
              <a:rPr lang="fr-BE" sz="2000" dirty="0" smtClean="0"/>
              <a:t> the </a:t>
            </a:r>
            <a:r>
              <a:rPr lang="fr-BE" sz="2000" dirty="0" err="1" smtClean="0"/>
              <a:t>homecare</a:t>
            </a:r>
            <a:r>
              <a:rPr lang="fr-BE" sz="2000" dirty="0" smtClean="0"/>
              <a:t> services concept </a:t>
            </a:r>
            <a:r>
              <a:rPr lang="fr-BE" sz="2000" dirty="0" err="1" smtClean="0"/>
              <a:t>into</a:t>
            </a:r>
            <a:r>
              <a:rPr lang="fr-BE" sz="2000" dirty="0" smtClean="0"/>
              <a:t> the </a:t>
            </a:r>
            <a:r>
              <a:rPr lang="fr-BE" sz="2000" dirty="0" err="1" smtClean="0"/>
              <a:t>Romanian</a:t>
            </a:r>
            <a:r>
              <a:rPr lang="fr-BE" sz="2000" dirty="0" smtClean="0"/>
              <a:t> </a:t>
            </a:r>
            <a:r>
              <a:rPr lang="fr-BE" sz="2000" dirty="0" err="1" smtClean="0"/>
              <a:t>legislation</a:t>
            </a:r>
            <a:endParaRPr lang="fr-BE" sz="2000" dirty="0" smtClean="0"/>
          </a:p>
          <a:p>
            <a:pPr lvl="1"/>
            <a:r>
              <a:rPr lang="fr-BE" sz="2000" dirty="0" err="1" smtClean="0"/>
              <a:t>Years</a:t>
            </a:r>
            <a:r>
              <a:rPr lang="fr-BE" sz="2000" dirty="0" smtClean="0"/>
              <a:t> of intensive collaboration </a:t>
            </a:r>
            <a:r>
              <a:rPr lang="fr-BE" sz="2000" dirty="0" err="1" smtClean="0"/>
              <a:t>with</a:t>
            </a:r>
            <a:r>
              <a:rPr lang="fr-BE" sz="2000" dirty="0" smtClean="0"/>
              <a:t> the </a:t>
            </a:r>
            <a:r>
              <a:rPr lang="fr-BE" sz="2000" dirty="0" err="1" smtClean="0"/>
              <a:t>Ministry</a:t>
            </a:r>
            <a:r>
              <a:rPr lang="fr-BE" sz="2000" dirty="0" smtClean="0"/>
              <a:t> of </a:t>
            </a:r>
            <a:r>
              <a:rPr lang="fr-BE" sz="2000" dirty="0" err="1" smtClean="0"/>
              <a:t>Healthcare</a:t>
            </a:r>
            <a:r>
              <a:rPr lang="fr-BE" sz="2000" dirty="0" smtClean="0"/>
              <a:t> and CNAS</a:t>
            </a:r>
          </a:p>
          <a:p>
            <a:pPr lvl="1"/>
            <a:r>
              <a:rPr lang="fr-BE" sz="2000" dirty="0" smtClean="0"/>
              <a:t>First </a:t>
            </a:r>
            <a:r>
              <a:rPr lang="fr-BE" sz="2000" dirty="0" err="1" smtClean="0"/>
              <a:t>functioning</a:t>
            </a:r>
            <a:r>
              <a:rPr lang="fr-BE" sz="2000" dirty="0" smtClean="0"/>
              <a:t> autorisation – first </a:t>
            </a:r>
            <a:r>
              <a:rPr lang="fr-BE" sz="2000" dirty="0" err="1" smtClean="0"/>
              <a:t>accreditation</a:t>
            </a:r>
            <a:r>
              <a:rPr lang="fr-BE" sz="2000" dirty="0" smtClean="0"/>
              <a:t> </a:t>
            </a:r>
            <a:r>
              <a:rPr lang="fr-BE" sz="2000" dirty="0" err="1" smtClean="0"/>
              <a:t>certificate</a:t>
            </a:r>
            <a:r>
              <a:rPr lang="fr-BE" sz="2000" dirty="0" smtClean="0"/>
              <a:t> – first </a:t>
            </a:r>
            <a:r>
              <a:rPr lang="fr-BE" sz="2000" dirty="0" err="1" smtClean="0"/>
              <a:t>contract</a:t>
            </a:r>
            <a:r>
              <a:rPr lang="fr-BE" sz="2000" dirty="0" smtClean="0"/>
              <a:t> for </a:t>
            </a:r>
            <a:r>
              <a:rPr lang="fr-BE" sz="2000" dirty="0" err="1" smtClean="0"/>
              <a:t>delivering</a:t>
            </a:r>
            <a:r>
              <a:rPr lang="fr-BE" sz="2000" dirty="0" smtClean="0"/>
              <a:t> home care services </a:t>
            </a:r>
            <a:r>
              <a:rPr lang="fr-BE" sz="2000" dirty="0" err="1" smtClean="0"/>
              <a:t>with</a:t>
            </a:r>
            <a:r>
              <a:rPr lang="fr-BE" sz="2000" dirty="0" smtClean="0"/>
              <a:t> CASMB and OPSNAJ</a:t>
            </a:r>
          </a:p>
          <a:p>
            <a:pPr lvl="1"/>
            <a:r>
              <a:rPr lang="fr-BE" sz="2000" dirty="0" smtClean="0"/>
              <a:t>Services </a:t>
            </a:r>
            <a:r>
              <a:rPr lang="fr-BE" sz="2000" dirty="0" err="1" smtClean="0"/>
              <a:t>based</a:t>
            </a:r>
            <a:r>
              <a:rPr lang="fr-BE" sz="2000" dirty="0" smtClean="0"/>
              <a:t> on Loi 34</a:t>
            </a:r>
          </a:p>
          <a:p>
            <a:pPr lvl="1"/>
            <a:r>
              <a:rPr lang="fr-BE" sz="2000" dirty="0" err="1" smtClean="0"/>
              <a:t>Integrated</a:t>
            </a:r>
            <a:r>
              <a:rPr lang="fr-BE" sz="2000" dirty="0" smtClean="0"/>
              <a:t>  and </a:t>
            </a:r>
            <a:r>
              <a:rPr lang="fr-BE" sz="2000" dirty="0" err="1" smtClean="0"/>
              <a:t>multidisciplinary</a:t>
            </a:r>
            <a:r>
              <a:rPr lang="fr-BE" sz="2000" dirty="0" smtClean="0"/>
              <a:t> home care</a:t>
            </a:r>
          </a:p>
          <a:p>
            <a:pPr lvl="1"/>
            <a:r>
              <a:rPr lang="fr-BE" sz="2000" dirty="0" smtClean="0"/>
              <a:t>Important local </a:t>
            </a:r>
            <a:r>
              <a:rPr lang="fr-BE" sz="2000" dirty="0" err="1" smtClean="0"/>
              <a:t>homecare</a:t>
            </a:r>
            <a:r>
              <a:rPr lang="fr-BE" sz="2000" dirty="0" smtClean="0"/>
              <a:t> </a:t>
            </a:r>
            <a:r>
              <a:rPr lang="fr-BE" sz="2000" dirty="0" err="1" smtClean="0"/>
              <a:t>projects</a:t>
            </a:r>
            <a:endParaRPr lang="fr-BE" sz="2000" dirty="0" smtClean="0"/>
          </a:p>
          <a:p>
            <a:pPr lvl="1"/>
            <a:r>
              <a:rPr lang="fr-BE" sz="2000" dirty="0" err="1" smtClean="0"/>
              <a:t>Participate</a:t>
            </a:r>
            <a:r>
              <a:rPr lang="fr-BE" sz="2000" dirty="0" smtClean="0"/>
              <a:t> in the </a:t>
            </a:r>
            <a:r>
              <a:rPr lang="fr-BE" sz="2000" dirty="0" err="1" smtClean="0"/>
              <a:t>further</a:t>
            </a:r>
            <a:r>
              <a:rPr lang="fr-BE" sz="2000" dirty="0" smtClean="0"/>
              <a:t> </a:t>
            </a:r>
            <a:r>
              <a:rPr lang="fr-BE" sz="2000" dirty="0" err="1" smtClean="0"/>
              <a:t>evolution</a:t>
            </a:r>
            <a:r>
              <a:rPr lang="fr-BE" sz="2000" dirty="0" smtClean="0"/>
              <a:t> of the national </a:t>
            </a:r>
            <a:r>
              <a:rPr lang="fr-BE" sz="2000" dirty="0" err="1" smtClean="0"/>
              <a:t>health</a:t>
            </a:r>
            <a:r>
              <a:rPr lang="fr-BE" sz="2000" dirty="0" smtClean="0"/>
              <a:t> system and the home care concepts</a:t>
            </a:r>
          </a:p>
          <a:p>
            <a:pPr lvl="1"/>
            <a:r>
              <a:rPr lang="fr-BE" sz="2000" dirty="0" err="1" smtClean="0"/>
              <a:t>Ongoing</a:t>
            </a:r>
            <a:r>
              <a:rPr lang="fr-BE" sz="2000" dirty="0" smtClean="0"/>
              <a:t> </a:t>
            </a:r>
            <a:r>
              <a:rPr lang="fr-BE" sz="2000" dirty="0" err="1" smtClean="0"/>
              <a:t>concern</a:t>
            </a:r>
            <a:endParaRPr lang="fr-BE" sz="2000" dirty="0" smtClean="0"/>
          </a:p>
          <a:p>
            <a:pPr lvl="1"/>
            <a:endParaRPr lang="nl-BE" dirty="0" smtClean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1785938" y="6400800"/>
            <a:ext cx="5543550" cy="457200"/>
          </a:xfrm>
          <a:noFill/>
        </p:spPr>
        <p:txBody>
          <a:bodyPr/>
          <a:lstStyle/>
          <a:p>
            <a:endParaRPr lang="en-GB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362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477888" y="269776"/>
            <a:ext cx="7558608" cy="1143000"/>
          </a:xfrm>
        </p:spPr>
        <p:txBody>
          <a:bodyPr/>
          <a:lstStyle/>
          <a:p>
            <a:pPr algn="l"/>
            <a:r>
              <a:rPr lang="nl-BE" sz="2800" b="1" dirty="0" err="1" smtClean="0"/>
              <a:t>Crucea</a:t>
            </a:r>
            <a:r>
              <a:rPr lang="nl-BE" sz="2800" b="1" dirty="0" smtClean="0"/>
              <a:t> </a:t>
            </a:r>
            <a:r>
              <a:rPr lang="nl-BE" sz="2800" b="1" dirty="0" err="1" smtClean="0"/>
              <a:t>Alb-Galbena</a:t>
            </a:r>
            <a:r>
              <a:rPr lang="nl-BE" sz="2800" b="1" dirty="0" smtClean="0"/>
              <a:t> in </a:t>
            </a:r>
            <a:r>
              <a:rPr lang="nl-BE" sz="2800" b="1" dirty="0" err="1" smtClean="0"/>
              <a:t>Romania</a:t>
            </a:r>
            <a:endParaRPr lang="nl-BE" sz="2800" b="1" u="sng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191000"/>
          </a:xfrm>
        </p:spPr>
        <p:txBody>
          <a:bodyPr/>
          <a:lstStyle/>
          <a:p>
            <a:r>
              <a:rPr lang="nl-NL" sz="1400" dirty="0" err="1" smtClean="0"/>
              <a:t>Bucuresti</a:t>
            </a:r>
            <a:r>
              <a:rPr lang="nl-NL" sz="1400" dirty="0" smtClean="0"/>
              <a:t>	</a:t>
            </a:r>
            <a:r>
              <a:rPr lang="nl-NL" sz="1400" dirty="0" err="1" smtClean="0"/>
              <a:t>Fundatia</a:t>
            </a:r>
            <a:r>
              <a:rPr lang="nl-NL" sz="1400" dirty="0" smtClean="0"/>
              <a:t>	</a:t>
            </a:r>
            <a:r>
              <a:rPr lang="nl-NL" sz="1400" dirty="0" err="1" smtClean="0"/>
              <a:t>Marioara</a:t>
            </a:r>
            <a:r>
              <a:rPr lang="nl-NL" sz="1400" dirty="0" smtClean="0"/>
              <a:t> IVAN	Federatie </a:t>
            </a:r>
            <a:r>
              <a:rPr lang="nl-NL" sz="1400" dirty="0" err="1" smtClean="0"/>
              <a:t>Wit-Gele</a:t>
            </a:r>
            <a:r>
              <a:rPr lang="nl-NL" sz="1400" dirty="0" smtClean="0"/>
              <a:t> Kruis van Vlaanderen</a:t>
            </a:r>
            <a:endParaRPr lang="nl-BE" sz="1400" dirty="0" smtClean="0"/>
          </a:p>
          <a:p>
            <a:r>
              <a:rPr lang="nl-NL" sz="1400" dirty="0" err="1" smtClean="0"/>
              <a:t>Bucuresti</a:t>
            </a:r>
            <a:r>
              <a:rPr lang="nl-NL" sz="1400" dirty="0" smtClean="0"/>
              <a:t>	CAG	</a:t>
            </a:r>
            <a:r>
              <a:rPr lang="nl-NL" sz="1400" dirty="0" err="1" smtClean="0"/>
              <a:t>Marioara</a:t>
            </a:r>
            <a:r>
              <a:rPr lang="nl-NL" sz="1400" dirty="0" smtClean="0"/>
              <a:t> IVAN	Federatie </a:t>
            </a:r>
            <a:r>
              <a:rPr lang="nl-NL" sz="1400" dirty="0" err="1" smtClean="0"/>
              <a:t>Wit-Gele</a:t>
            </a:r>
            <a:r>
              <a:rPr lang="nl-NL" sz="1400" dirty="0" smtClean="0"/>
              <a:t> Kruis van Vlaanderen</a:t>
            </a:r>
            <a:endParaRPr lang="nl-BE" sz="1400" dirty="0" smtClean="0"/>
          </a:p>
          <a:p>
            <a:r>
              <a:rPr lang="nl-NL" sz="1400" dirty="0" smtClean="0"/>
              <a:t>Targoviste 	CAG	dr. Sorin STOICA	Wit-Gele Kruis van Limburg</a:t>
            </a:r>
          </a:p>
          <a:p>
            <a:r>
              <a:rPr lang="nl-NL" sz="1400" dirty="0" smtClean="0"/>
              <a:t>Sibiu		CAG	Michaela DAN	Wit-Gele Kruis van Vlaams-Brabant </a:t>
            </a:r>
            <a:endParaRPr lang="nl-NL" sz="1400" dirty="0" smtClean="0"/>
          </a:p>
          <a:p>
            <a:r>
              <a:rPr lang="nl-NL" sz="1400" dirty="0" smtClean="0"/>
              <a:t>Baia </a:t>
            </a:r>
            <a:r>
              <a:rPr lang="nl-NL" sz="1400" dirty="0" smtClean="0"/>
              <a:t>Mare	CAG	Lucretia TITIRCA	Wit-Gele Kruis van West-Vlaanderen</a:t>
            </a:r>
            <a:endParaRPr lang="nl-BE" sz="1400" dirty="0" smtClean="0"/>
          </a:p>
          <a:p>
            <a:r>
              <a:rPr lang="nl-NL" sz="1400" dirty="0" smtClean="0"/>
              <a:t>Focsani –Vrancia	CAG	</a:t>
            </a:r>
            <a:r>
              <a:rPr lang="nl-NL" sz="1400" dirty="0" smtClean="0"/>
              <a:t>Ioan CONSTANTA </a:t>
            </a:r>
            <a:r>
              <a:rPr lang="nl-NL" sz="1400" dirty="0" smtClean="0"/>
              <a:t>	Wit-Gele Kruis van Oost-Vlaanderen</a:t>
            </a:r>
            <a:endParaRPr lang="nl-BE" sz="1400" dirty="0" smtClean="0"/>
          </a:p>
          <a:p>
            <a:r>
              <a:rPr lang="nl-NL" sz="1400" dirty="0" smtClean="0"/>
              <a:t>Constanta	CAG	Florica UDMA	Wit-Gele Kruis van Antwerpen</a:t>
            </a:r>
            <a:endParaRPr lang="nl-BE" sz="1400" dirty="0" smtClean="0"/>
          </a:p>
          <a:p>
            <a:r>
              <a:rPr lang="nl-NL" sz="1400" dirty="0" smtClean="0"/>
              <a:t>Buzau</a:t>
            </a:r>
            <a:r>
              <a:rPr lang="nl-NL" sz="1400" dirty="0" smtClean="0"/>
              <a:t>		CAG	Christina VASILE	Provinciebestuur Oost-Vlaanderen</a:t>
            </a:r>
            <a:endParaRPr lang="nl-BE" sz="1400" dirty="0" smtClean="0"/>
          </a:p>
          <a:p>
            <a:endParaRPr lang="nl-BE" sz="1400" dirty="0" smtClean="0"/>
          </a:p>
          <a:p>
            <a:endParaRPr lang="nl-BE" sz="1400" dirty="0" smtClean="0"/>
          </a:p>
          <a:p>
            <a:r>
              <a:rPr lang="fr-BE" sz="1400" dirty="0" err="1" smtClean="0"/>
              <a:t>Since</a:t>
            </a:r>
            <a:r>
              <a:rPr lang="fr-BE" sz="1400" dirty="0" smtClean="0"/>
              <a:t> 2011 new initiatives are </a:t>
            </a:r>
            <a:r>
              <a:rPr lang="fr-BE" sz="1400" dirty="0" err="1" smtClean="0"/>
              <a:t>starting</a:t>
            </a:r>
            <a:endParaRPr lang="nl-BE" sz="1400" dirty="0" smtClean="0"/>
          </a:p>
          <a:p>
            <a:r>
              <a:rPr lang="nl-NL" sz="1400" dirty="0" err="1" smtClean="0"/>
              <a:t>Deva</a:t>
            </a:r>
            <a:r>
              <a:rPr lang="nl-NL" sz="1400" dirty="0" smtClean="0"/>
              <a:t>		CAG	</a:t>
            </a:r>
            <a:r>
              <a:rPr lang="nl-NL" sz="1400" dirty="0" err="1" smtClean="0"/>
              <a:t>Monalisa</a:t>
            </a:r>
            <a:r>
              <a:rPr lang="nl-NL" sz="1400" dirty="0" smtClean="0"/>
              <a:t> PANAITESCU    CAG </a:t>
            </a:r>
            <a:r>
              <a:rPr lang="nl-NL" sz="1400" dirty="0" err="1" smtClean="0"/>
              <a:t>Fundatia</a:t>
            </a:r>
            <a:r>
              <a:rPr lang="nl-NL" sz="1400" dirty="0" smtClean="0"/>
              <a:t> </a:t>
            </a:r>
            <a:r>
              <a:rPr lang="nl-NL" sz="1400" dirty="0" err="1" smtClean="0"/>
              <a:t>Bucuresti</a:t>
            </a:r>
            <a:endParaRPr lang="nl-BE" sz="1400" dirty="0" smtClean="0"/>
          </a:p>
          <a:p>
            <a:r>
              <a:rPr lang="en-GB" sz="1400" dirty="0" err="1" smtClean="0"/>
              <a:t>Slatina</a:t>
            </a:r>
            <a:r>
              <a:rPr lang="en-GB" sz="1400" dirty="0" smtClean="0"/>
              <a:t>		CAG	Magdalena REZEANU	     CAG </a:t>
            </a:r>
            <a:r>
              <a:rPr lang="en-GB" sz="1400" dirty="0" err="1" smtClean="0"/>
              <a:t>Fundatia</a:t>
            </a:r>
            <a:r>
              <a:rPr lang="en-GB" sz="1400" dirty="0" smtClean="0"/>
              <a:t> </a:t>
            </a:r>
            <a:r>
              <a:rPr lang="en-GB" sz="1400" dirty="0" err="1" smtClean="0"/>
              <a:t>Bucuresti</a:t>
            </a:r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smtClean="0"/>
              <a:t>Autonomous managed organisations – </a:t>
            </a:r>
            <a:r>
              <a:rPr lang="en-GB" sz="1400" dirty="0" err="1" smtClean="0"/>
              <a:t>selfsupportive</a:t>
            </a:r>
            <a:r>
              <a:rPr lang="en-GB" sz="1400" dirty="0" smtClean="0"/>
              <a:t> </a:t>
            </a:r>
          </a:p>
          <a:p>
            <a:r>
              <a:rPr lang="en-GB" sz="1400" dirty="0" smtClean="0"/>
              <a:t>Hard economic situation</a:t>
            </a:r>
          </a:p>
          <a:p>
            <a:r>
              <a:rPr lang="en-GB" sz="1400" dirty="0" smtClean="0"/>
              <a:t>Need of new young people that can </a:t>
            </a:r>
            <a:r>
              <a:rPr lang="en-GB" sz="1400" dirty="0" err="1" smtClean="0"/>
              <a:t>garantee</a:t>
            </a:r>
            <a:r>
              <a:rPr lang="en-GB" sz="1400" dirty="0" smtClean="0"/>
              <a:t> continuity for the initiatives!</a:t>
            </a:r>
            <a:endParaRPr lang="nl-BE" sz="1400" dirty="0" smtClean="0"/>
          </a:p>
          <a:p>
            <a:pPr lvl="1"/>
            <a:endParaRPr lang="nl-BE" sz="1400" dirty="0" smtClean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1785938" y="6400800"/>
            <a:ext cx="5543550" cy="457200"/>
          </a:xfrm>
          <a:noFill/>
        </p:spPr>
        <p:txBody>
          <a:bodyPr/>
          <a:lstStyle/>
          <a:p>
            <a:endParaRPr lang="en-GB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362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477888" y="269776"/>
            <a:ext cx="7558608" cy="1143000"/>
          </a:xfrm>
        </p:spPr>
        <p:txBody>
          <a:bodyPr/>
          <a:lstStyle/>
          <a:p>
            <a:pPr algn="l"/>
            <a:r>
              <a:rPr lang="nl-BE" sz="2800" b="1" dirty="0" smtClean="0"/>
              <a:t>WYC and CAG</a:t>
            </a:r>
            <a:endParaRPr lang="nl-BE" sz="2800" b="1" u="sng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32048" y="1600200"/>
            <a:ext cx="7772400" cy="4343400"/>
          </a:xfrm>
        </p:spPr>
        <p:txBody>
          <a:bodyPr/>
          <a:lstStyle/>
          <a:p>
            <a:r>
              <a:rPr lang="en-GB" sz="2400" dirty="0" smtClean="0"/>
              <a:t>Still supporting</a:t>
            </a:r>
          </a:p>
          <a:p>
            <a:r>
              <a:rPr lang="en-GB" sz="2400" dirty="0" smtClean="0"/>
              <a:t>Worry about the continuity</a:t>
            </a:r>
          </a:p>
          <a:p>
            <a:r>
              <a:rPr lang="en-GB" sz="2400" dirty="0" smtClean="0"/>
              <a:t>Believe in quality and solidarity</a:t>
            </a:r>
          </a:p>
          <a:p>
            <a:r>
              <a:rPr lang="en-GB" sz="2400" dirty="0" smtClean="0"/>
              <a:t>Believe in social profit</a:t>
            </a:r>
          </a:p>
          <a:p>
            <a:r>
              <a:rPr lang="en-GB" sz="2400" dirty="0" smtClean="0"/>
              <a:t>Worry about commercialisation of healthcare</a:t>
            </a:r>
          </a:p>
          <a:p>
            <a:r>
              <a:rPr lang="en-GB" sz="2400" dirty="0" smtClean="0"/>
              <a:t>Believe in the strong  </a:t>
            </a:r>
            <a:r>
              <a:rPr lang="en-GB" sz="2400" smtClean="0"/>
              <a:t>and </a:t>
            </a:r>
            <a:r>
              <a:rPr lang="en-GB" sz="2400" smtClean="0"/>
              <a:t>involved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Need for networking and collaboration with organisations with similar mission and vision</a:t>
            </a:r>
          </a:p>
          <a:p>
            <a:endParaRPr lang="en-GB" sz="2400" dirty="0" smtClean="0"/>
          </a:p>
          <a:p>
            <a:r>
              <a:rPr lang="en-GB" sz="2400" dirty="0" smtClean="0"/>
              <a:t>Continuing the support! 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1785938" y="6400800"/>
            <a:ext cx="5543550" cy="457200"/>
          </a:xfrm>
          <a:noFill/>
        </p:spPr>
        <p:txBody>
          <a:bodyPr/>
          <a:lstStyle/>
          <a:p>
            <a:endParaRPr lang="en-GB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362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pool">
  <a:themeElements>
    <a:clrScheme name="">
      <a:dk1>
        <a:srgbClr val="000066"/>
      </a:dk1>
      <a:lt1>
        <a:srgbClr val="FFFFFF"/>
      </a:lt1>
      <a:dk2>
        <a:srgbClr val="000066"/>
      </a:dk2>
      <a:lt2>
        <a:srgbClr val="FFFFCC"/>
      </a:lt2>
      <a:accent1>
        <a:srgbClr val="CC99FF"/>
      </a:accent1>
      <a:accent2>
        <a:srgbClr val="FFFFFF"/>
      </a:accent2>
      <a:accent3>
        <a:srgbClr val="AAAAB8"/>
      </a:accent3>
      <a:accent4>
        <a:srgbClr val="DADADA"/>
      </a:accent4>
      <a:accent5>
        <a:srgbClr val="E2CAFF"/>
      </a:accent5>
      <a:accent6>
        <a:srgbClr val="E7E7E7"/>
      </a:accent6>
      <a:hlink>
        <a:srgbClr val="FFFFFF"/>
      </a:hlink>
      <a:folHlink>
        <a:srgbClr val="FF9933"/>
      </a:folHlink>
    </a:clrScheme>
    <a:fontScheme name="Whirlpoo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F1C"/>
          </a:buClr>
          <a:buSzTx/>
          <a:buFont typeface="Wingdings" pitchFamily="2" charset="2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F1C"/>
          </a:buClr>
          <a:buSzTx/>
          <a:buFont typeface="Wingdings" pitchFamily="2" charset="2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Whirlpool">
  <a:themeElements>
    <a:clrScheme name="">
      <a:dk1>
        <a:srgbClr val="000066"/>
      </a:dk1>
      <a:lt1>
        <a:srgbClr val="FFFFFF"/>
      </a:lt1>
      <a:dk2>
        <a:srgbClr val="000066"/>
      </a:dk2>
      <a:lt2>
        <a:srgbClr val="FFFFCC"/>
      </a:lt2>
      <a:accent1>
        <a:srgbClr val="CC99FF"/>
      </a:accent1>
      <a:accent2>
        <a:srgbClr val="FFFFFF"/>
      </a:accent2>
      <a:accent3>
        <a:srgbClr val="AAAAB8"/>
      </a:accent3>
      <a:accent4>
        <a:srgbClr val="DADADA"/>
      </a:accent4>
      <a:accent5>
        <a:srgbClr val="E2CAFF"/>
      </a:accent5>
      <a:accent6>
        <a:srgbClr val="E7E7E7"/>
      </a:accent6>
      <a:hlink>
        <a:srgbClr val="FFFFFF"/>
      </a:hlink>
      <a:folHlink>
        <a:srgbClr val="FF9933"/>
      </a:folHlink>
    </a:clrScheme>
    <a:fontScheme name="Whirlpoo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F1C"/>
          </a:buClr>
          <a:buSzTx/>
          <a:buFont typeface="Wingdings" pitchFamily="2" charset="2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F1C"/>
          </a:buClr>
          <a:buSzTx/>
          <a:buFont typeface="Wingdings" pitchFamily="2" charset="2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Whirlpool">
  <a:themeElements>
    <a:clrScheme name="">
      <a:dk1>
        <a:srgbClr val="000066"/>
      </a:dk1>
      <a:lt1>
        <a:srgbClr val="FFFFFF"/>
      </a:lt1>
      <a:dk2>
        <a:srgbClr val="000066"/>
      </a:dk2>
      <a:lt2>
        <a:srgbClr val="FFFFCC"/>
      </a:lt2>
      <a:accent1>
        <a:srgbClr val="CC99FF"/>
      </a:accent1>
      <a:accent2>
        <a:srgbClr val="FFFFFF"/>
      </a:accent2>
      <a:accent3>
        <a:srgbClr val="AAAAB8"/>
      </a:accent3>
      <a:accent4>
        <a:srgbClr val="DADADA"/>
      </a:accent4>
      <a:accent5>
        <a:srgbClr val="E2CAFF"/>
      </a:accent5>
      <a:accent6>
        <a:srgbClr val="E7E7E7"/>
      </a:accent6>
      <a:hlink>
        <a:srgbClr val="FFFFFF"/>
      </a:hlink>
      <a:folHlink>
        <a:srgbClr val="FF9933"/>
      </a:folHlink>
    </a:clrScheme>
    <a:fontScheme name="Whirlpoo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rlpool 1">
    <a:dk1>
      <a:srgbClr val="000066"/>
    </a:dk1>
    <a:lt1>
      <a:srgbClr val="FFFF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DADA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</a:themeOverride>
</file>

<file path=ppt/theme/themeOverride2.xml><?xml version="1.0" encoding="utf-8"?>
<a:themeOverride xmlns:a="http://schemas.openxmlformats.org/drawingml/2006/main">
  <a:clrScheme name="Whirlpool 1">
    <a:dk1>
      <a:srgbClr val="000066"/>
    </a:dk1>
    <a:lt1>
      <a:srgbClr val="FFFF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DADA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</a:themeOverride>
</file>

<file path=ppt/theme/themeOverride3.xml><?xml version="1.0" encoding="utf-8"?>
<a:themeOverride xmlns:a="http://schemas.openxmlformats.org/drawingml/2006/main">
  <a:clrScheme name="Whirlpool 1">
    <a:dk1>
      <a:srgbClr val="000066"/>
    </a:dk1>
    <a:lt1>
      <a:srgbClr val="FFFF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DADA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12636</TotalTime>
  <Words>506</Words>
  <Application>Microsoft Office PowerPoint</Application>
  <PresentationFormat>Diavoorstelling (4:3)</PresentationFormat>
  <Paragraphs>97</Paragraphs>
  <Slides>10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Whirlpool</vt:lpstr>
      <vt:lpstr>1_Whirlpool</vt:lpstr>
      <vt:lpstr>3_Whirlpool</vt:lpstr>
      <vt:lpstr>White -Yellow Cross of Flanders and Crucea Alb-Galbena of ROMANIA    Hendrik VAN GANSBEKE, general coördinator</vt:lpstr>
      <vt:lpstr>Mission and Vision  White-Yellow Cross in Flanders</vt:lpstr>
      <vt:lpstr> Federation  of White-Yellow-Cross of Flanders Home Care Nursing</vt:lpstr>
      <vt:lpstr>Dia 4</vt:lpstr>
      <vt:lpstr>Nursing at home &amp; the patient</vt:lpstr>
      <vt:lpstr>WYC in  Romania – Crucea Alb-Galbena</vt:lpstr>
      <vt:lpstr>Nursing at home &amp; home care in Romania</vt:lpstr>
      <vt:lpstr>Crucea Alb-Galbena in Romania</vt:lpstr>
      <vt:lpstr>WYC and CAG</vt:lpstr>
      <vt:lpstr>More information</vt:lpstr>
    </vt:vector>
  </TitlesOfParts>
  <Company>Wit-Gele Kruis Vlaanderen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Esmeralda Tobing</dc:creator>
  <cp:lastModifiedBy>Hendrik Van Gansbeke</cp:lastModifiedBy>
  <cp:revision>497</cp:revision>
  <dcterms:created xsi:type="dcterms:W3CDTF">2006-09-11T14:11:21Z</dcterms:created>
  <dcterms:modified xsi:type="dcterms:W3CDTF">2013-10-25T15:11:45Z</dcterms:modified>
</cp:coreProperties>
</file>