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79" r:id="rId3"/>
    <p:sldId id="290" r:id="rId4"/>
    <p:sldId id="291" r:id="rId5"/>
    <p:sldId id="289" r:id="rId6"/>
    <p:sldId id="292" r:id="rId7"/>
    <p:sldId id="293" r:id="rId8"/>
    <p:sldId id="294" r:id="rId9"/>
    <p:sldId id="295" r:id="rId10"/>
    <p:sldId id="296" r:id="rId11"/>
    <p:sldId id="297" r:id="rId12"/>
    <p:sldId id="282" r:id="rId13"/>
    <p:sldId id="302" r:id="rId14"/>
    <p:sldId id="301" r:id="rId15"/>
    <p:sldId id="300" r:id="rId16"/>
    <p:sldId id="299" r:id="rId17"/>
    <p:sldId id="306" r:id="rId18"/>
    <p:sldId id="303" r:id="rId19"/>
    <p:sldId id="304" r:id="rId20"/>
    <p:sldId id="311" r:id="rId21"/>
    <p:sldId id="308" r:id="rId22"/>
    <p:sldId id="309" r:id="rId23"/>
    <p:sldId id="312" r:id="rId24"/>
    <p:sldId id="313" r:id="rId25"/>
    <p:sldId id="315" r:id="rId26"/>
    <p:sldId id="316" r:id="rId27"/>
    <p:sldId id="317" r:id="rId28"/>
    <p:sldId id="318" r:id="rId29"/>
    <p:sldId id="320"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2" d="100"/>
          <a:sy n="82" d="100"/>
        </p:scale>
        <p:origin x="-112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EB7436C-636F-49B2-9611-05D50B3B3D13}" type="datetimeFigureOut">
              <a:rPr lang="en-US" smtClean="0"/>
              <a:pPr/>
              <a:t>11/6/2015</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D588DAE3-1D4F-4F0D-A676-321DB6C0D7C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EB7436C-636F-49B2-9611-05D50B3B3D13}" type="datetimeFigureOut">
              <a:rPr lang="en-US" smtClean="0"/>
              <a:pPr/>
              <a:t>11/6/2015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588DAE3-1D4F-4F0D-A676-321DB6C0D7C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EB7436C-636F-49B2-9611-05D50B3B3D13}" type="datetimeFigureOut">
              <a:rPr lang="en-US" smtClean="0"/>
              <a:pPr/>
              <a:t>11/6/2015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588DAE3-1D4F-4F0D-A676-321DB6C0D7C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EB7436C-636F-49B2-9611-05D50B3B3D13}" type="datetimeFigureOut">
              <a:rPr lang="en-US" smtClean="0"/>
              <a:pPr/>
              <a:t>11/6/2015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588DAE3-1D4F-4F0D-A676-321DB6C0D7CC}"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EB7436C-636F-49B2-9611-05D50B3B3D13}" type="datetimeFigureOut">
              <a:rPr lang="en-US" smtClean="0"/>
              <a:pPr/>
              <a:t>11/6/2015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D588DAE3-1D4F-4F0D-A676-321DB6C0D7CC}"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EB7436C-636F-49B2-9611-05D50B3B3D13}" type="datetimeFigureOut">
              <a:rPr lang="en-US" smtClean="0"/>
              <a:pPr/>
              <a:t>11/6/2015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588DAE3-1D4F-4F0D-A676-321DB6C0D7CC}"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EB7436C-636F-49B2-9611-05D50B3B3D13}" type="datetimeFigureOut">
              <a:rPr lang="en-US" smtClean="0"/>
              <a:pPr/>
              <a:t>11/6/2015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D588DAE3-1D4F-4F0D-A676-321DB6C0D7C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EB7436C-636F-49B2-9611-05D50B3B3D13}" type="datetimeFigureOut">
              <a:rPr lang="en-US" smtClean="0"/>
              <a:pPr/>
              <a:t>11/6/2015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D588DAE3-1D4F-4F0D-A676-321DB6C0D7CC}"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EB7436C-636F-49B2-9611-05D50B3B3D13}" type="datetimeFigureOut">
              <a:rPr lang="en-US" smtClean="0"/>
              <a:pPr/>
              <a:t>11/6/2015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D588DAE3-1D4F-4F0D-A676-321DB6C0D7C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EB7436C-636F-49B2-9611-05D50B3B3D13}" type="datetimeFigureOut">
              <a:rPr lang="en-US" smtClean="0"/>
              <a:pPr/>
              <a:t>11/6/2015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D588DAE3-1D4F-4F0D-A676-321DB6C0D7C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EB7436C-636F-49B2-9611-05D50B3B3D13}" type="datetimeFigureOut">
              <a:rPr lang="en-US" smtClean="0"/>
              <a:pPr/>
              <a:t>11/6/2015</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D588DAE3-1D4F-4F0D-A676-321DB6C0D7CC}"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EB7436C-636F-49B2-9611-05D50B3B3D13}" type="datetimeFigureOut">
              <a:rPr lang="en-US" smtClean="0"/>
              <a:pPr/>
              <a:t>11/6/2015</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588DAE3-1D4F-4F0D-A676-321DB6C0D7C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mailto:mutualite_csro@yahoo.com" TargetMode="External"/><Relationship Id="rId2" Type="http://schemas.openxmlformats.org/officeDocument/2006/relationships/hyperlink" Target="mailto:cristina.vladu@theopennetwork.ro" TargetMode="External"/><Relationship Id="rId1" Type="http://schemas.openxmlformats.org/officeDocument/2006/relationships/slideLayout" Target="../slideLayouts/slideLayout2.xml"/><Relationship Id="rId4" Type="http://schemas.openxmlformats.org/officeDocument/2006/relationships/hyperlink" Target="mailto:jozef.goebels@med.kuleuven.b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2362200"/>
            <a:ext cx="8839200" cy="2514600"/>
          </a:xfrm>
        </p:spPr>
        <p:txBody>
          <a:bodyPr>
            <a:normAutofit fontScale="90000"/>
          </a:bodyPr>
          <a:lstStyle/>
          <a:p>
            <a:pPr algn="r"/>
            <a:r>
              <a:rPr lang="ro-RO" dirty="0" smtClean="0"/>
              <a:t>Masterplan for the Health care system in Romania</a:t>
            </a:r>
            <a:r>
              <a:rPr lang="ro-RO" dirty="0" smtClean="0"/>
              <a:t/>
            </a:r>
            <a:br>
              <a:rPr lang="ro-RO" dirty="0" smtClean="0"/>
            </a:br>
            <a:r>
              <a:rPr lang="ro-RO" dirty="0" smtClean="0"/>
              <a:t/>
            </a:r>
            <a:br>
              <a:rPr lang="ro-RO" dirty="0" smtClean="0"/>
            </a:br>
            <a:r>
              <a:rPr lang="ro-RO" dirty="0" smtClean="0"/>
              <a:t>Iași</a:t>
            </a:r>
            <a:br>
              <a:rPr lang="ro-RO" dirty="0" smtClean="0"/>
            </a:br>
            <a:r>
              <a:rPr lang="ro-RO" dirty="0" smtClean="0"/>
              <a:t>6 Noiembrie 2015</a:t>
            </a:r>
            <a:endParaRPr lang="en-US" dirty="0"/>
          </a:p>
        </p:txBody>
      </p:sp>
      <p:sp>
        <p:nvSpPr>
          <p:cNvPr id="3" name="Subtitle 2"/>
          <p:cNvSpPr>
            <a:spLocks noGrp="1"/>
          </p:cNvSpPr>
          <p:nvPr>
            <p:ph type="subTitle" idx="1"/>
          </p:nvPr>
        </p:nvSpPr>
        <p:spPr>
          <a:xfrm>
            <a:off x="381000" y="5334000"/>
            <a:ext cx="3810000" cy="1219200"/>
          </a:xfrm>
        </p:spPr>
        <p:txBody>
          <a:bodyPr>
            <a:normAutofit fontScale="25000" lnSpcReduction="20000"/>
          </a:bodyPr>
          <a:lstStyle/>
          <a:p>
            <a:pPr algn="l"/>
            <a:endParaRPr lang="ro-RO" dirty="0" smtClean="0">
              <a:solidFill>
                <a:schemeClr val="tx1"/>
              </a:solidFill>
            </a:endParaRPr>
          </a:p>
          <a:p>
            <a:pPr algn="l"/>
            <a:endParaRPr lang="ro-RO" dirty="0" smtClean="0">
              <a:solidFill>
                <a:schemeClr val="tx1"/>
              </a:solidFill>
            </a:endParaRPr>
          </a:p>
          <a:p>
            <a:pPr algn="l"/>
            <a:endParaRPr lang="ro-RO" dirty="0" smtClean="0">
              <a:solidFill>
                <a:schemeClr val="tx1"/>
              </a:solidFill>
            </a:endParaRPr>
          </a:p>
          <a:p>
            <a:pPr algn="l"/>
            <a:r>
              <a:rPr lang="ro-RO" sz="8000" dirty="0" smtClean="0">
                <a:solidFill>
                  <a:schemeClr val="tx1"/>
                </a:solidFill>
              </a:rPr>
              <a:t>Ioan Suru</a:t>
            </a:r>
          </a:p>
          <a:p>
            <a:pPr algn="l"/>
            <a:r>
              <a:rPr lang="ro-RO" sz="8000" dirty="0" smtClean="0">
                <a:solidFill>
                  <a:schemeClr val="tx1"/>
                </a:solidFill>
              </a:rPr>
              <a:t>Jozef Goebels</a:t>
            </a:r>
          </a:p>
          <a:p>
            <a:pPr algn="l"/>
            <a:r>
              <a:rPr lang="ro-RO" sz="8000" dirty="0" smtClean="0">
                <a:solidFill>
                  <a:schemeClr val="tx1"/>
                </a:solidFill>
              </a:rPr>
              <a:t>Cristina Vladu</a:t>
            </a:r>
            <a:endParaRPr lang="en-US" sz="8000" dirty="0" smtClean="0">
              <a:solidFill>
                <a:schemeClr val="tx1"/>
              </a:solidFill>
            </a:endParaRPr>
          </a:p>
          <a:p>
            <a:pPr algn="l"/>
            <a:endParaRPr lang="en-US" dirty="0">
              <a:solidFill>
                <a:schemeClr val="tx1"/>
              </a:solidFill>
            </a:endParaRPr>
          </a:p>
        </p:txBody>
      </p:sp>
      <p:pic>
        <p:nvPicPr>
          <p:cNvPr id="4" name="Picture 3"/>
          <p:cNvPicPr>
            <a:picLocks noChangeAspect="1" noChangeArrowheads="1"/>
          </p:cNvPicPr>
          <p:nvPr/>
        </p:nvPicPr>
        <p:blipFill>
          <a:blip r:embed="rId2"/>
          <a:srcRect t="17696" r="1099" b="20540"/>
          <a:stretch>
            <a:fillRect/>
          </a:stretch>
        </p:blipFill>
        <p:spPr bwMode="auto">
          <a:xfrm>
            <a:off x="304800" y="228600"/>
            <a:ext cx="1714500" cy="800100"/>
          </a:xfrm>
          <a:prstGeom prst="rect">
            <a:avLst/>
          </a:prstGeom>
          <a:noFill/>
          <a:ln w="9525">
            <a:noFill/>
            <a:miter lim="800000"/>
            <a:headEnd/>
            <a:tailEnd/>
          </a:ln>
        </p:spPr>
      </p:pic>
      <p:pic>
        <p:nvPicPr>
          <p:cNvPr id="5" name="Afbeelding 4"/>
          <p:cNvPicPr/>
          <p:nvPr/>
        </p:nvPicPr>
        <p:blipFill>
          <a:blip r:embed="rId3" cstate="print">
            <a:extLst>
              <a:ext uri="{28A0092B-C50C-407E-A947-70E740481C1C}">
                <a14:useLocalDpi xmlns:ve="http://schemas.openxmlformats.org/markup-compatibility/2006" xmlns:m="http://schemas.openxmlformats.org/officeDocument/2006/math" xmlns:wp="http://schemas.openxmlformats.org/drawingml/2006/wordprocessingDrawing" xmlns:wne="http://schemas.microsoft.com/office/word/2006/wordml" xmlns="" xmlns:wpc="http://schemas.microsoft.com/office/word/2010/wordprocessingCanvas" xmlns:mc="http://schemas.openxmlformats.org/markup-compatibility/2006" xmlns:o="urn:schemas-microsoft-com:office:office" xmlns:v="urn:schemas-microsoft-com:vml" xmlns:wp14="http://schemas.microsoft.com/office/word/2010/wordprocessingDrawing" xmlns:w10="urn:schemas-microsoft-com:office:word" xmlns:w="http://schemas.openxmlformats.org/wordprocessingml/2006/main" xmlns:w14="http://schemas.microsoft.com/office/word/2010/wordml" xmlns:wpg="http://schemas.microsoft.com/office/word/2010/wordprocessingGroup" xmlns:wpi="http://schemas.microsoft.com/office/word/2010/wordprocessingInk" xmlns:wps="http://schemas.microsoft.com/office/word/2010/wordprocessingShape" xmlns:a14="http://schemas.microsoft.com/office/drawing/2010/main" xmlns:pic="http://schemas.openxmlformats.org/drawingml/2006/picture" xmlns:lc="http://schemas.openxmlformats.org/drawingml/2006/lockedCanvas" val="0"/>
              </a:ext>
            </a:extLst>
          </a:blip>
          <a:srcRect/>
          <a:stretch>
            <a:fillRect/>
          </a:stretch>
        </p:blipFill>
        <p:spPr bwMode="auto">
          <a:xfrm>
            <a:off x="152400" y="2133600"/>
            <a:ext cx="3733800" cy="276987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65125" indent="-17463" algn="just">
              <a:buNone/>
            </a:pPr>
            <a:r>
              <a:rPr lang="en-US" sz="3600" dirty="0" smtClean="0"/>
              <a:t>To </a:t>
            </a:r>
            <a:r>
              <a:rPr lang="en-US" sz="3600" dirty="0" smtClean="0"/>
              <a:t>improve the health status of citizens in the 20 TON communities during the next 10 years (to achieve better trends of major health indicators as compared to the national trends of the health indicators).</a:t>
            </a:r>
          </a:p>
          <a:p>
            <a:endParaRPr lang="en-US" dirty="0"/>
          </a:p>
        </p:txBody>
      </p:sp>
      <p:sp>
        <p:nvSpPr>
          <p:cNvPr id="3" name="Title 2"/>
          <p:cNvSpPr>
            <a:spLocks noGrp="1"/>
          </p:cNvSpPr>
          <p:nvPr>
            <p:ph type="title"/>
          </p:nvPr>
        </p:nvSpPr>
        <p:spPr/>
        <p:txBody>
          <a:bodyPr>
            <a:normAutofit fontScale="90000"/>
          </a:bodyPr>
          <a:lstStyle/>
          <a:p>
            <a:r>
              <a:rPr lang="en-US" dirty="0" smtClean="0"/>
              <a:t>General Objective</a:t>
            </a:r>
            <a:br>
              <a:rPr lang="en-US" dirty="0" smtClean="0"/>
            </a:b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SO1. To increase TON institutional capacity for health at national level </a:t>
            </a:r>
          </a:p>
          <a:p>
            <a:r>
              <a:rPr lang="en-US" dirty="0" smtClean="0"/>
              <a:t>SO2. To increase institutional capacity at local community level and create 10 ADAMs/or grass root organizations with juridical personality and 10 Local Health Committees (LHC) in 20 of the TON communities.</a:t>
            </a:r>
          </a:p>
          <a:p>
            <a:r>
              <a:rPr lang="en-US" dirty="0" smtClean="0"/>
              <a:t>SO3. To effectively implement and monitor at least 60 new services within the 20 TON communities (at least 3 new services per community).</a:t>
            </a:r>
          </a:p>
          <a:p>
            <a:endParaRPr lang="en-US" dirty="0"/>
          </a:p>
        </p:txBody>
      </p:sp>
      <p:sp>
        <p:nvSpPr>
          <p:cNvPr id="3" name="Title 2"/>
          <p:cNvSpPr>
            <a:spLocks noGrp="1"/>
          </p:cNvSpPr>
          <p:nvPr>
            <p:ph type="title"/>
          </p:nvPr>
        </p:nvSpPr>
        <p:spPr/>
        <p:txBody>
          <a:bodyPr/>
          <a:lstStyle/>
          <a:p>
            <a:r>
              <a:rPr lang="ro-RO" dirty="0" smtClean="0"/>
              <a:t>Specific Objectives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ro-RO" sz="4800" dirty="0" smtClean="0"/>
              <a:t>I</a:t>
            </a:r>
            <a:r>
              <a:rPr lang="en-US" sz="4800" dirty="0" smtClean="0"/>
              <a:t>II</a:t>
            </a:r>
            <a:r>
              <a:rPr lang="ro-RO" sz="4800" dirty="0" smtClean="0"/>
              <a:t>. Health masterplan Menu of projects</a:t>
            </a:r>
            <a:endParaRPr lang="en-US" sz="4800"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219200"/>
            <a:ext cx="8610600" cy="5410200"/>
          </a:xfrm>
        </p:spPr>
        <p:txBody>
          <a:bodyPr>
            <a:normAutofit fontScale="62500" lnSpcReduction="20000"/>
          </a:bodyPr>
          <a:lstStyle/>
          <a:p>
            <a:pPr marL="115888" indent="-6350">
              <a:buNone/>
            </a:pPr>
            <a:r>
              <a:rPr lang="en-US" b="1" dirty="0" smtClean="0"/>
              <a:t>Inputs</a:t>
            </a:r>
            <a:endParaRPr lang="en-US" b="1" dirty="0" smtClean="0"/>
          </a:p>
          <a:p>
            <a:pPr marL="115888" lvl="0" indent="-6350">
              <a:buNone/>
            </a:pPr>
            <a:r>
              <a:rPr lang="en-US" dirty="0" smtClean="0"/>
              <a:t>TON creates partnership with leader organizations providing services in the area- SMURD/ Flemish partners;</a:t>
            </a:r>
          </a:p>
          <a:p>
            <a:pPr marL="115888" lvl="0" indent="-6350">
              <a:buNone/>
            </a:pPr>
            <a:r>
              <a:rPr lang="en-US" dirty="0" smtClean="0"/>
              <a:t>TOT program for professionals / volunteers from TON communities, including guidelines/ manual for good practice- provided by SMURD/ Flemish experts;</a:t>
            </a:r>
          </a:p>
          <a:p>
            <a:pPr marL="115888" lvl="0" indent="-6350">
              <a:buNone/>
            </a:pPr>
            <a:r>
              <a:rPr lang="en-US" dirty="0" smtClean="0"/>
              <a:t>Existing materials Be / Switzerland and new approach ministry of Internal affairs on safety (master plan for 10 years – communication with Mr. Arafat);</a:t>
            </a:r>
          </a:p>
          <a:p>
            <a:pPr marL="115888" lvl="0" indent="-6350">
              <a:buNone/>
            </a:pPr>
            <a:r>
              <a:rPr lang="nl-BE" dirty="0" smtClean="0"/>
              <a:t>BIG (Brandweer Informatiecentrum Gevaarlijke stoffen, Belgium) </a:t>
            </a:r>
            <a:r>
              <a:rPr lang="en-GB" dirty="0" smtClean="0"/>
              <a:t>Fire-fighters Information Centre Dangerous Goods.</a:t>
            </a:r>
            <a:endParaRPr lang="en-US" dirty="0" smtClean="0"/>
          </a:p>
          <a:p>
            <a:pPr marL="115888" indent="-6350">
              <a:buNone/>
            </a:pPr>
            <a:endParaRPr lang="ro-RO" b="1" dirty="0" smtClean="0"/>
          </a:p>
          <a:p>
            <a:pPr marL="115888" indent="-6350">
              <a:buNone/>
            </a:pPr>
            <a:r>
              <a:rPr lang="ro-RO" b="1" dirty="0" smtClean="0"/>
              <a:t>Expected </a:t>
            </a:r>
            <a:r>
              <a:rPr lang="en-US" b="1" dirty="0" smtClean="0"/>
              <a:t>Outputs</a:t>
            </a:r>
            <a:endParaRPr lang="en-US" b="1" dirty="0" smtClean="0"/>
          </a:p>
          <a:p>
            <a:pPr marL="115888" lvl="0" indent="-6350">
              <a:buNone/>
            </a:pPr>
            <a:r>
              <a:rPr lang="en-US" dirty="0" smtClean="0"/>
              <a:t>15 TON professionals/ volunteers per each TON community are trained under a TOT program by SMURD/ Flemish partners;</a:t>
            </a:r>
          </a:p>
          <a:p>
            <a:pPr marL="115888" lvl="0" indent="-6350">
              <a:buNone/>
            </a:pPr>
            <a:r>
              <a:rPr lang="en-US" dirty="0" smtClean="0"/>
              <a:t>100 youth (from Youth group) / children are trained in each TON community;</a:t>
            </a:r>
          </a:p>
          <a:p>
            <a:pPr marL="115888" lvl="0" indent="-6350">
              <a:buNone/>
            </a:pPr>
            <a:r>
              <a:rPr lang="en-US" dirty="0" smtClean="0"/>
              <a:t>Preparedness exercises in case of emergency are tested yearly in participating TON communities;</a:t>
            </a:r>
          </a:p>
          <a:p>
            <a:pPr marL="115888" lvl="0" indent="-6350">
              <a:buNone/>
            </a:pPr>
            <a:r>
              <a:rPr lang="en-US" dirty="0" smtClean="0"/>
              <a:t>Dissemination / advocacy strategy defined for recognition of the volunteer fire fighter/ the integration of his/her intervention within the intervention protocols;</a:t>
            </a:r>
          </a:p>
          <a:p>
            <a:pPr marL="115888" lvl="0" indent="-6350">
              <a:buNone/>
            </a:pPr>
            <a:r>
              <a:rPr lang="en-US" dirty="0" smtClean="0"/>
              <a:t>Communication and warning systems for volunteer firefighters / Personal insurance for volunteer firefighters / yearly medical check-up by ADAM for free.</a:t>
            </a:r>
          </a:p>
          <a:p>
            <a:pPr marL="115888" indent="-6350">
              <a:buNone/>
            </a:pPr>
            <a:endParaRPr lang="en-US" dirty="0"/>
          </a:p>
        </p:txBody>
      </p:sp>
      <p:sp>
        <p:nvSpPr>
          <p:cNvPr id="3" name="Title 2"/>
          <p:cNvSpPr>
            <a:spLocks noGrp="1"/>
          </p:cNvSpPr>
          <p:nvPr>
            <p:ph type="title"/>
          </p:nvPr>
        </p:nvSpPr>
        <p:spPr>
          <a:xfrm>
            <a:off x="304800" y="274638"/>
            <a:ext cx="8382000" cy="1020762"/>
          </a:xfrm>
        </p:spPr>
        <p:txBody>
          <a:bodyPr>
            <a:normAutofit fontScale="90000"/>
          </a:bodyPr>
          <a:lstStyle/>
          <a:p>
            <a:pPr lvl="0"/>
            <a:r>
              <a:rPr lang="en-US" dirty="0" smtClean="0"/>
              <a:t>First response services at rural community level</a:t>
            </a:r>
            <a:br>
              <a:rPr lang="en-US" dirty="0" smtClean="0"/>
            </a:b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295400"/>
            <a:ext cx="8686800" cy="5181600"/>
          </a:xfrm>
        </p:spPr>
        <p:txBody>
          <a:bodyPr>
            <a:normAutofit fontScale="77500" lnSpcReduction="20000"/>
          </a:bodyPr>
          <a:lstStyle/>
          <a:p>
            <a:pPr marL="57150" indent="0">
              <a:buNone/>
            </a:pPr>
            <a:r>
              <a:rPr lang="en-US" b="1" dirty="0" smtClean="0"/>
              <a:t>Inputs</a:t>
            </a:r>
          </a:p>
          <a:p>
            <a:pPr marL="231775" indent="-174625"/>
            <a:r>
              <a:rPr lang="en-US" dirty="0" smtClean="0"/>
              <a:t>TON creates partnership with leader organizations providing services in the area- World Vision Romania / National Center for Studies in Family Medicine, the General Directorate for Child Protection, etc.;</a:t>
            </a:r>
          </a:p>
          <a:p>
            <a:pPr marL="231775" indent="-174625"/>
            <a:r>
              <a:rPr lang="en-US" dirty="0" smtClean="0"/>
              <a:t>Professionals from TON communities follow a minimum training program (training to be provided by experts of the National Center for Studies in Family Medicine).</a:t>
            </a:r>
          </a:p>
          <a:p>
            <a:pPr marL="231775" indent="-174625"/>
            <a:r>
              <a:rPr lang="nl-BE" dirty="0" smtClean="0"/>
              <a:t>Belgian partners: Kind en Gezin, CM, SM, to be confirmed</a:t>
            </a:r>
            <a:r>
              <a:rPr lang="en-US" dirty="0" smtClean="0"/>
              <a:t>.</a:t>
            </a:r>
          </a:p>
          <a:p>
            <a:pPr marL="57150" indent="0">
              <a:buNone/>
            </a:pPr>
            <a:endParaRPr lang="ro-RO" b="1" dirty="0" smtClean="0"/>
          </a:p>
          <a:p>
            <a:pPr marL="57150" indent="0">
              <a:buNone/>
            </a:pPr>
            <a:r>
              <a:rPr lang="ro-RO" b="1" dirty="0" smtClean="0"/>
              <a:t>Expected </a:t>
            </a:r>
            <a:r>
              <a:rPr lang="en-US" b="1" dirty="0" smtClean="0"/>
              <a:t>Outputs</a:t>
            </a:r>
            <a:endParaRPr lang="en-US" b="1" dirty="0" smtClean="0"/>
          </a:p>
          <a:p>
            <a:pPr marL="173038" indent="-115888"/>
            <a:r>
              <a:rPr lang="en-US" dirty="0" smtClean="0"/>
              <a:t>At least 10 persons are trained at the level of each TON community (Task force members/ professional team/ social worker/ volunteers) in mother and child health;</a:t>
            </a:r>
          </a:p>
          <a:p>
            <a:pPr marL="173038" indent="-115888"/>
            <a:r>
              <a:rPr lang="en-US" dirty="0" smtClean="0"/>
              <a:t>Selected / specific indicators are identified;</a:t>
            </a:r>
          </a:p>
          <a:p>
            <a:pPr marL="173038" indent="-115888"/>
            <a:r>
              <a:rPr lang="en-US" dirty="0" smtClean="0"/>
              <a:t>Monthly monitoring electronic reports are issued/ overall TON communities map of indicators.</a:t>
            </a:r>
          </a:p>
          <a:p>
            <a:endParaRPr lang="en-US" dirty="0"/>
          </a:p>
        </p:txBody>
      </p:sp>
      <p:sp>
        <p:nvSpPr>
          <p:cNvPr id="3" name="Title 2"/>
          <p:cNvSpPr>
            <a:spLocks noGrp="1"/>
          </p:cNvSpPr>
          <p:nvPr>
            <p:ph type="title"/>
          </p:nvPr>
        </p:nvSpPr>
        <p:spPr>
          <a:xfrm>
            <a:off x="228600" y="274638"/>
            <a:ext cx="8915400" cy="1249362"/>
          </a:xfrm>
        </p:spPr>
        <p:txBody>
          <a:bodyPr>
            <a:normAutofit fontScale="90000"/>
          </a:bodyPr>
          <a:lstStyle/>
          <a:p>
            <a:pPr lvl="0"/>
            <a:r>
              <a:rPr lang="en-US" dirty="0" smtClean="0"/>
              <a:t>Mother and child health community projects</a:t>
            </a:r>
            <a:br>
              <a:rPr lang="en-US" dirty="0" smtClean="0"/>
            </a:b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a:buNone/>
            </a:pPr>
            <a:r>
              <a:rPr lang="en-US" b="1" dirty="0" smtClean="0"/>
              <a:t>Inputs</a:t>
            </a:r>
            <a:endParaRPr lang="en-US" b="1" i="1" dirty="0" smtClean="0"/>
          </a:p>
          <a:p>
            <a:pPr lvl="0"/>
            <a:r>
              <a:rPr lang="en-US" dirty="0" smtClean="0"/>
              <a:t>Mapping of TBC patients in the community;</a:t>
            </a:r>
          </a:p>
          <a:p>
            <a:pPr lvl="0"/>
            <a:r>
              <a:rPr lang="en-US" dirty="0" smtClean="0"/>
              <a:t>Training for community nurses, family doctors for the proactive monitoring of TBC patients, TBC contacts and suspects;</a:t>
            </a:r>
          </a:p>
          <a:p>
            <a:pPr lvl="0"/>
            <a:r>
              <a:rPr lang="en-US" dirty="0" smtClean="0"/>
              <a:t>Vertical integration with specialized services.</a:t>
            </a:r>
          </a:p>
          <a:p>
            <a:pPr>
              <a:buNone/>
            </a:pPr>
            <a:endParaRPr lang="ro-RO" b="1" dirty="0" smtClean="0"/>
          </a:p>
          <a:p>
            <a:pPr>
              <a:buNone/>
            </a:pPr>
            <a:r>
              <a:rPr lang="ro-RO" b="1" dirty="0" smtClean="0"/>
              <a:t>Expected </a:t>
            </a:r>
            <a:r>
              <a:rPr lang="en-US" b="1" dirty="0" smtClean="0"/>
              <a:t>Outputs</a:t>
            </a:r>
            <a:endParaRPr lang="en-US" b="1" i="1" dirty="0" smtClean="0"/>
          </a:p>
          <a:p>
            <a:pPr lvl="0"/>
            <a:r>
              <a:rPr lang="en-US" dirty="0" smtClean="0"/>
              <a:t>Number of patients correctly taking the treatment;</a:t>
            </a:r>
          </a:p>
          <a:p>
            <a:pPr lvl="0"/>
            <a:r>
              <a:rPr lang="en-US" dirty="0" smtClean="0"/>
              <a:t>Number of contacts that are adequately investigated.</a:t>
            </a:r>
            <a:endParaRPr lang="en-US" dirty="0"/>
          </a:p>
        </p:txBody>
      </p:sp>
      <p:sp>
        <p:nvSpPr>
          <p:cNvPr id="3" name="Title 2"/>
          <p:cNvSpPr>
            <a:spLocks noGrp="1"/>
          </p:cNvSpPr>
          <p:nvPr>
            <p:ph type="title"/>
          </p:nvPr>
        </p:nvSpPr>
        <p:spPr/>
        <p:txBody>
          <a:bodyPr>
            <a:normAutofit/>
          </a:bodyPr>
          <a:lstStyle/>
          <a:p>
            <a:r>
              <a:rPr lang="ro-RO" dirty="0" smtClean="0"/>
              <a:t>Tuberculosis control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295400"/>
            <a:ext cx="8534400" cy="5105399"/>
          </a:xfrm>
        </p:spPr>
        <p:txBody>
          <a:bodyPr>
            <a:normAutofit fontScale="92500" lnSpcReduction="10000"/>
          </a:bodyPr>
          <a:lstStyle/>
          <a:p>
            <a:pPr>
              <a:buNone/>
            </a:pPr>
            <a:r>
              <a:rPr lang="en-US" b="1" dirty="0" smtClean="0"/>
              <a:t>Inputs</a:t>
            </a:r>
            <a:endParaRPr lang="en-US" b="1" i="1" dirty="0" smtClean="0"/>
          </a:p>
          <a:p>
            <a:pPr lvl="0"/>
            <a:r>
              <a:rPr lang="en-US" dirty="0" smtClean="0"/>
              <a:t>Health education trainings for health professionals (community nurses, family doctors) and community members over hepatitis C transmission;</a:t>
            </a:r>
          </a:p>
          <a:p>
            <a:pPr lvl="0"/>
            <a:r>
              <a:rPr lang="en-US" dirty="0" smtClean="0"/>
              <a:t>Basic screening for liver malfunction;</a:t>
            </a:r>
          </a:p>
          <a:p>
            <a:pPr lvl="0"/>
            <a:r>
              <a:rPr lang="en-US" dirty="0" smtClean="0"/>
              <a:t>Training on diseases care planning, treatment guidelines, vertical integration between PHC and specialized services.</a:t>
            </a:r>
          </a:p>
          <a:p>
            <a:endParaRPr lang="ro-RO" b="1" dirty="0" smtClean="0"/>
          </a:p>
          <a:p>
            <a:pPr>
              <a:buNone/>
            </a:pPr>
            <a:r>
              <a:rPr lang="ro-RO" b="1" dirty="0" smtClean="0"/>
              <a:t>Expected </a:t>
            </a:r>
            <a:r>
              <a:rPr lang="en-US" b="1" dirty="0" smtClean="0"/>
              <a:t>Outputs</a:t>
            </a:r>
            <a:endParaRPr lang="en-US" b="1" i="1" dirty="0" smtClean="0"/>
          </a:p>
          <a:p>
            <a:pPr lvl="0"/>
            <a:r>
              <a:rPr lang="en-US" dirty="0" smtClean="0"/>
              <a:t>Number of new cases with Hepatitis C identified;</a:t>
            </a:r>
          </a:p>
          <a:p>
            <a:pPr lvl="0"/>
            <a:r>
              <a:rPr lang="en-US" dirty="0" smtClean="0"/>
              <a:t>Number of patients with hepatitis C appropriately treated.</a:t>
            </a:r>
          </a:p>
          <a:p>
            <a:endParaRPr lang="en-US" dirty="0"/>
          </a:p>
        </p:txBody>
      </p:sp>
      <p:sp>
        <p:nvSpPr>
          <p:cNvPr id="3" name="Title 2"/>
          <p:cNvSpPr>
            <a:spLocks noGrp="1"/>
          </p:cNvSpPr>
          <p:nvPr>
            <p:ph type="title"/>
          </p:nvPr>
        </p:nvSpPr>
        <p:spPr/>
        <p:txBody>
          <a:bodyPr/>
          <a:lstStyle/>
          <a:p>
            <a:r>
              <a:rPr lang="ro-RO" dirty="0" smtClean="0"/>
              <a:t>Hepatitis C control</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14400"/>
            <a:ext cx="9144000" cy="5943600"/>
          </a:xfrm>
        </p:spPr>
        <p:txBody>
          <a:bodyPr>
            <a:normAutofit fontScale="70000" lnSpcReduction="20000"/>
          </a:bodyPr>
          <a:lstStyle/>
          <a:p>
            <a:pPr>
              <a:buNone/>
            </a:pPr>
            <a:r>
              <a:rPr lang="en-US" b="1" dirty="0" smtClean="0"/>
              <a:t>Inputs</a:t>
            </a:r>
          </a:p>
          <a:p>
            <a:pPr lvl="0"/>
            <a:r>
              <a:rPr lang="en-US" dirty="0" smtClean="0"/>
              <a:t>TON creates partnership with </a:t>
            </a:r>
            <a:r>
              <a:rPr lang="ro-RO" dirty="0" smtClean="0"/>
              <a:t>interested stakeholders</a:t>
            </a:r>
            <a:endParaRPr lang="en-US" dirty="0" smtClean="0"/>
          </a:p>
          <a:p>
            <a:pPr lvl="0"/>
            <a:r>
              <a:rPr lang="en-US" dirty="0" smtClean="0"/>
              <a:t>Trainings to task forces and professionals in TON communities;</a:t>
            </a:r>
          </a:p>
          <a:p>
            <a:pPr lvl="0"/>
            <a:r>
              <a:rPr lang="en-US" dirty="0" smtClean="0"/>
              <a:t>Small grants for schools and kindergartens (standard packages with balls/ ropes/ Frisbees / bikes, etc.);</a:t>
            </a:r>
          </a:p>
          <a:p>
            <a:pPr lvl="0"/>
            <a:r>
              <a:rPr lang="en-US" dirty="0" smtClean="0"/>
              <a:t>Cooperation with DSP; evidence based activities such as food triangle and actions in schools together with parents in order to get healthy food to be incorporated in lessons;</a:t>
            </a:r>
          </a:p>
          <a:p>
            <a:pPr lvl="0"/>
            <a:r>
              <a:rPr lang="en-US" dirty="0" smtClean="0"/>
              <a:t>Cooperation with AGLT / play days / Youth Organizations Flanders (</a:t>
            </a:r>
            <a:r>
              <a:rPr lang="en-US" dirty="0" err="1" smtClean="0"/>
              <a:t>Somepro</a:t>
            </a:r>
            <a:r>
              <a:rPr lang="en-US" dirty="0" smtClean="0"/>
              <a:t>);</a:t>
            </a:r>
          </a:p>
          <a:p>
            <a:pPr lvl="0"/>
            <a:r>
              <a:rPr lang="en-US" dirty="0" smtClean="0"/>
              <a:t>Monitoring and evaluation of activities and reporting to local councils, DSP.</a:t>
            </a:r>
          </a:p>
          <a:p>
            <a:pPr>
              <a:buNone/>
            </a:pPr>
            <a:endParaRPr lang="ro-RO" b="1" dirty="0" smtClean="0"/>
          </a:p>
          <a:p>
            <a:pPr>
              <a:buNone/>
            </a:pPr>
            <a:r>
              <a:rPr lang="ro-RO" b="1" dirty="0" smtClean="0"/>
              <a:t>Expected </a:t>
            </a:r>
            <a:r>
              <a:rPr lang="en-US" b="1" dirty="0" smtClean="0"/>
              <a:t>Outputs</a:t>
            </a:r>
            <a:endParaRPr lang="en-US" b="1" dirty="0" smtClean="0"/>
          </a:p>
          <a:p>
            <a:pPr lvl="0"/>
            <a:r>
              <a:rPr lang="en-US" dirty="0" smtClean="0"/>
              <a:t>At least 80% of the schools and kindergartens in the20 TON communities enroll to the program and foresee these activities within their Rule for Internal Organization;</a:t>
            </a:r>
          </a:p>
          <a:p>
            <a:pPr lvl="0"/>
            <a:r>
              <a:rPr lang="en-US" dirty="0" smtClean="0"/>
              <a:t>At least 75% of children 03-18 year old have access to prevention of NCDs in TON communities;</a:t>
            </a:r>
          </a:p>
          <a:p>
            <a:pPr lvl="0"/>
            <a:r>
              <a:rPr lang="en-US" dirty="0" smtClean="0"/>
              <a:t>At least 50% of parents of children 03-18 years old have access to prevention of NCDs activities in TON communities;</a:t>
            </a:r>
          </a:p>
          <a:p>
            <a:pPr lvl="0"/>
            <a:r>
              <a:rPr lang="en-US" dirty="0" smtClean="0"/>
              <a:t>Activation and cooperation with parent organizations in schools.</a:t>
            </a:r>
          </a:p>
          <a:p>
            <a:endParaRPr lang="en-US" dirty="0"/>
          </a:p>
        </p:txBody>
      </p:sp>
      <p:sp>
        <p:nvSpPr>
          <p:cNvPr id="3" name="Title 2"/>
          <p:cNvSpPr>
            <a:spLocks noGrp="1"/>
          </p:cNvSpPr>
          <p:nvPr>
            <p:ph type="title"/>
          </p:nvPr>
        </p:nvSpPr>
        <p:spPr>
          <a:xfrm>
            <a:off x="0" y="152400"/>
            <a:ext cx="8915400" cy="1219200"/>
          </a:xfrm>
        </p:spPr>
        <p:txBody>
          <a:bodyPr>
            <a:normAutofit fontScale="90000"/>
          </a:bodyPr>
          <a:lstStyle/>
          <a:p>
            <a:pPr lvl="0"/>
            <a:r>
              <a:rPr lang="en-US" sz="3600" dirty="0" smtClean="0"/>
              <a:t>Primary prevention for non-communicable diseases</a:t>
            </a:r>
            <a:r>
              <a:rPr lang="en-US" dirty="0" smtClean="0"/>
              <a:t/>
            </a:r>
            <a:br>
              <a:rPr lang="en-US" dirty="0" smtClean="0"/>
            </a:b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295400"/>
            <a:ext cx="9144000" cy="5334000"/>
          </a:xfrm>
        </p:spPr>
        <p:txBody>
          <a:bodyPr>
            <a:normAutofit fontScale="70000" lnSpcReduction="20000"/>
          </a:bodyPr>
          <a:lstStyle/>
          <a:p>
            <a:pPr>
              <a:buNone/>
            </a:pPr>
            <a:r>
              <a:rPr lang="en-US" b="1" dirty="0" smtClean="0"/>
              <a:t>Inputs</a:t>
            </a:r>
          </a:p>
          <a:p>
            <a:pPr lvl="0"/>
            <a:r>
              <a:rPr lang="en-US" dirty="0" smtClean="0"/>
              <a:t>TON creates partnerships with the Center for Studies in Family Medicine for provision of the needed training/ coaching of health workers teams in diagnosing / managing risks for diabetes/ hypertension/ alcohol or tobacco consumption;</a:t>
            </a:r>
          </a:p>
          <a:p>
            <a:pPr lvl="0"/>
            <a:r>
              <a:rPr lang="en-US" dirty="0" smtClean="0"/>
              <a:t>TON will develop a ‘diabetes passport’ and a ‘diabetes daily registration notebook’ for insulin dependent patients, others every 3 months;</a:t>
            </a:r>
          </a:p>
          <a:p>
            <a:pPr lvl="0"/>
            <a:r>
              <a:rPr lang="en-US" dirty="0" smtClean="0"/>
              <a:t>TON will look for a project installing a ‘Green Diabetes Phone line’ where all kind of information regarding diabetes can be asked. Dial in for free;</a:t>
            </a:r>
          </a:p>
          <a:p>
            <a:pPr lvl="0"/>
            <a:r>
              <a:rPr lang="en-US" dirty="0" smtClean="0"/>
              <a:t>Common purchase of products: i.e. lancets for glucose meters, glucose meters, etc. will be examined. </a:t>
            </a:r>
          </a:p>
          <a:p>
            <a:pPr>
              <a:buNone/>
            </a:pPr>
            <a:endParaRPr lang="ro-RO" b="1" dirty="0" smtClean="0"/>
          </a:p>
          <a:p>
            <a:pPr>
              <a:buNone/>
            </a:pPr>
            <a:r>
              <a:rPr lang="ro-RO" b="1" dirty="0" smtClean="0"/>
              <a:t>Expected </a:t>
            </a:r>
            <a:r>
              <a:rPr lang="en-US" b="1" dirty="0" smtClean="0"/>
              <a:t>Outputs</a:t>
            </a:r>
            <a:endParaRPr lang="en-US" b="1" dirty="0" smtClean="0"/>
          </a:p>
          <a:p>
            <a:pPr lvl="0"/>
            <a:r>
              <a:rPr lang="en-US" dirty="0" smtClean="0"/>
              <a:t>75% of the community members at risks of NCDs are trained to become aware of their risks, to acquire knowledge, skills and attitudes to be able to control their risks;</a:t>
            </a:r>
          </a:p>
          <a:p>
            <a:pPr lvl="0"/>
            <a:r>
              <a:rPr lang="en-US" dirty="0" smtClean="0"/>
              <a:t>Cooperation with the Romanian diabetes organizations and federations as well with the Flemish diabetes league and the international diabetes federation IDF will be set up. </a:t>
            </a:r>
          </a:p>
          <a:p>
            <a:endParaRPr lang="en-US" dirty="0"/>
          </a:p>
        </p:txBody>
      </p:sp>
      <p:sp>
        <p:nvSpPr>
          <p:cNvPr id="3" name="Title 2"/>
          <p:cNvSpPr>
            <a:spLocks noGrp="1"/>
          </p:cNvSpPr>
          <p:nvPr>
            <p:ph type="title"/>
          </p:nvPr>
        </p:nvSpPr>
        <p:spPr>
          <a:xfrm>
            <a:off x="152400" y="304800"/>
            <a:ext cx="8839200" cy="838200"/>
          </a:xfrm>
        </p:spPr>
        <p:txBody>
          <a:bodyPr>
            <a:normAutofit fontScale="90000"/>
          </a:bodyPr>
          <a:lstStyle/>
          <a:p>
            <a:pPr lvl="0"/>
            <a:r>
              <a:rPr lang="en-US" sz="3600" dirty="0" smtClean="0"/>
              <a:t>Management of risks for chronic diseases (i.e. diabetes and hypertension)</a:t>
            </a:r>
            <a:r>
              <a:rPr lang="en-US" dirty="0" smtClean="0"/>
              <a:t/>
            </a:r>
            <a:br>
              <a:rPr lang="en-US" dirty="0" smtClean="0"/>
            </a:b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066800"/>
            <a:ext cx="8991600" cy="5638800"/>
          </a:xfrm>
        </p:spPr>
        <p:txBody>
          <a:bodyPr>
            <a:normAutofit fontScale="77500" lnSpcReduction="20000"/>
          </a:bodyPr>
          <a:lstStyle/>
          <a:p>
            <a:pPr>
              <a:buNone/>
            </a:pPr>
            <a:r>
              <a:rPr lang="en-US" b="1" dirty="0" smtClean="0"/>
              <a:t>Inputs</a:t>
            </a:r>
          </a:p>
          <a:p>
            <a:pPr lvl="0"/>
            <a:r>
              <a:rPr lang="en-US" dirty="0" smtClean="0"/>
              <a:t>Partnerships with medical doctors associations of diabetes specialist doctors and cardiologists (Romanian Society of Hypertension) to enable dissemination loops starting from the actual examples in communities;</a:t>
            </a:r>
          </a:p>
          <a:p>
            <a:pPr lvl="0"/>
            <a:r>
              <a:rPr lang="en-US" dirty="0" smtClean="0"/>
              <a:t>Training of professionals/ task force members;</a:t>
            </a:r>
          </a:p>
          <a:p>
            <a:pPr lvl="0"/>
            <a:r>
              <a:rPr lang="en-US" dirty="0" smtClean="0"/>
              <a:t>Access to ECG in each community medical center;</a:t>
            </a:r>
          </a:p>
          <a:p>
            <a:pPr lvl="0"/>
            <a:r>
              <a:rPr lang="en-US" dirty="0" smtClean="0"/>
              <a:t>Blood pressure meters in community medical centers that can be lend to patients for a week for monitoring the blood pressure; mediate for common purchase to reduce prices for good quality;</a:t>
            </a:r>
          </a:p>
          <a:p>
            <a:pPr lvl="0"/>
            <a:r>
              <a:rPr lang="en-US" dirty="0" smtClean="0"/>
              <a:t>Preventive checkup for diabetes; definition of specific plans for the different risk groups.</a:t>
            </a:r>
          </a:p>
          <a:p>
            <a:pPr>
              <a:buNone/>
            </a:pPr>
            <a:endParaRPr lang="en-US" b="1" dirty="0" smtClean="0"/>
          </a:p>
          <a:p>
            <a:pPr>
              <a:buNone/>
            </a:pPr>
            <a:r>
              <a:rPr lang="en-US" b="1" dirty="0" smtClean="0"/>
              <a:t>Expected Outputs</a:t>
            </a:r>
            <a:endParaRPr lang="en-US" b="1" dirty="0" smtClean="0"/>
          </a:p>
          <a:p>
            <a:pPr lvl="0"/>
            <a:r>
              <a:rPr lang="en-US" dirty="0" smtClean="0"/>
              <a:t>Health staff is trained to apply evidence based guideline for DZ/HTA treatment, implement correctly disease management plan;</a:t>
            </a:r>
          </a:p>
          <a:p>
            <a:pPr lvl="0"/>
            <a:r>
              <a:rPr lang="en-US" dirty="0" smtClean="0"/>
              <a:t>More than 75% of patients of DZ type II / HTA are trained to understand importance of treatment/ life style.</a:t>
            </a:r>
          </a:p>
          <a:p>
            <a:endParaRPr lang="en-US" dirty="0"/>
          </a:p>
        </p:txBody>
      </p:sp>
      <p:sp>
        <p:nvSpPr>
          <p:cNvPr id="3" name="Title 2"/>
          <p:cNvSpPr>
            <a:spLocks noGrp="1"/>
          </p:cNvSpPr>
          <p:nvPr>
            <p:ph type="title"/>
          </p:nvPr>
        </p:nvSpPr>
        <p:spPr>
          <a:xfrm>
            <a:off x="0" y="152400"/>
            <a:ext cx="8991600" cy="1219200"/>
          </a:xfrm>
        </p:spPr>
        <p:txBody>
          <a:bodyPr>
            <a:normAutofit fontScale="90000"/>
          </a:bodyPr>
          <a:lstStyle/>
          <a:p>
            <a:pPr lvl="0"/>
            <a:r>
              <a:rPr lang="en-US" sz="3100" dirty="0" smtClean="0"/>
              <a:t>Implementing chronic diseases management plans (i.e. </a:t>
            </a:r>
            <a:r>
              <a:rPr lang="en-US" sz="3100" dirty="0" smtClean="0"/>
              <a:t>for diabetes </a:t>
            </a:r>
            <a:r>
              <a:rPr lang="en-US" sz="3100" dirty="0" smtClean="0"/>
              <a:t>and hypertension)</a:t>
            </a:r>
            <a:r>
              <a:rPr lang="en-US" dirty="0" smtClean="0"/>
              <a:t/>
            </a:r>
            <a:br>
              <a:rPr lang="en-US" dirty="0" smtClean="0"/>
            </a:b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buNone/>
            </a:pPr>
            <a:r>
              <a:rPr lang="ro-RO" sz="4800" dirty="0" smtClean="0"/>
              <a:t>I. </a:t>
            </a:r>
            <a:r>
              <a:rPr lang="ro-RO" sz="4800" dirty="0" smtClean="0"/>
              <a:t>TON Health Masterplan- SWOTAR</a:t>
            </a:r>
            <a:endParaRPr lang="en-US" sz="48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371600"/>
            <a:ext cx="8610600" cy="5257800"/>
          </a:xfrm>
        </p:spPr>
        <p:txBody>
          <a:bodyPr>
            <a:normAutofit fontScale="77500" lnSpcReduction="20000"/>
          </a:bodyPr>
          <a:lstStyle/>
          <a:p>
            <a:r>
              <a:rPr lang="en-US" b="1" dirty="0" smtClean="0"/>
              <a:t>Inputs</a:t>
            </a:r>
          </a:p>
          <a:p>
            <a:pPr lvl="0"/>
            <a:r>
              <a:rPr lang="en-US" dirty="0" smtClean="0"/>
              <a:t>Partnership with the Association of Social Psychiatry/ Psychiatric hospital in </a:t>
            </a:r>
            <a:r>
              <a:rPr lang="en-US" dirty="0" err="1" smtClean="0"/>
              <a:t>Câmpulung</a:t>
            </a:r>
            <a:r>
              <a:rPr lang="en-US" dirty="0" smtClean="0"/>
              <a:t> </a:t>
            </a:r>
            <a:r>
              <a:rPr lang="en-US" dirty="0" err="1" smtClean="0"/>
              <a:t>Moldovenesc</a:t>
            </a:r>
            <a:r>
              <a:rPr lang="en-US" dirty="0" smtClean="0"/>
              <a:t>/ </a:t>
            </a:r>
            <a:r>
              <a:rPr lang="en-US" dirty="0" err="1" smtClean="0"/>
              <a:t>Estuar</a:t>
            </a:r>
            <a:r>
              <a:rPr lang="en-US" dirty="0" smtClean="0"/>
              <a:t> Foundation;</a:t>
            </a:r>
          </a:p>
          <a:p>
            <a:pPr lvl="0"/>
            <a:r>
              <a:rPr lang="en-US" dirty="0" smtClean="0"/>
              <a:t>Training provided to health workers/ social workers in TON communities around </a:t>
            </a:r>
            <a:r>
              <a:rPr lang="en-US" dirty="0" err="1" smtClean="0"/>
              <a:t>Câmpulung</a:t>
            </a:r>
            <a:r>
              <a:rPr lang="en-US" dirty="0" smtClean="0"/>
              <a:t> </a:t>
            </a:r>
            <a:r>
              <a:rPr lang="en-US" dirty="0" err="1" smtClean="0"/>
              <a:t>Moldovenesc</a:t>
            </a:r>
            <a:r>
              <a:rPr lang="en-US" dirty="0" smtClean="0"/>
              <a:t>;</a:t>
            </a:r>
          </a:p>
          <a:p>
            <a:pPr lvl="0"/>
            <a:r>
              <a:rPr lang="en-US" dirty="0" smtClean="0"/>
              <a:t>Cooperation with OPZ (Public Psychiatric Hospital </a:t>
            </a:r>
            <a:r>
              <a:rPr lang="en-US" dirty="0" err="1" smtClean="0"/>
              <a:t>Geel</a:t>
            </a:r>
            <a:r>
              <a:rPr lang="en-US" dirty="0" smtClean="0"/>
              <a:t>, Belgium), Emmaus group Belgium, and </a:t>
            </a:r>
            <a:r>
              <a:rPr lang="en-US" dirty="0" err="1" smtClean="0"/>
              <a:t>Mutualities</a:t>
            </a:r>
            <a:r>
              <a:rPr lang="en-US" dirty="0" smtClean="0"/>
              <a:t>, to be confirmed.</a:t>
            </a:r>
          </a:p>
          <a:p>
            <a:pPr lvl="0"/>
            <a:r>
              <a:rPr lang="en-US" dirty="0" smtClean="0"/>
              <a:t>Define a practice community mental health model based on placing and monitoring the patient within Foster Families. </a:t>
            </a:r>
          </a:p>
          <a:p>
            <a:endParaRPr lang="en-US" b="1" dirty="0" smtClean="0"/>
          </a:p>
          <a:p>
            <a:pPr>
              <a:buNone/>
            </a:pPr>
            <a:r>
              <a:rPr lang="en-US" b="1" dirty="0" smtClean="0"/>
              <a:t>Expected Outputs</a:t>
            </a:r>
            <a:endParaRPr lang="en-US" b="1" dirty="0" smtClean="0"/>
          </a:p>
          <a:p>
            <a:pPr lvl="0"/>
            <a:r>
              <a:rPr lang="en-US" dirty="0" smtClean="0"/>
              <a:t>Family Doctors/  social workers/ community nurses/ volunteers team (at least 10 members) trained /working procedures for approaching patients with mental health problems agreed amongst professionals for most frequent conditions.</a:t>
            </a:r>
          </a:p>
          <a:p>
            <a:endParaRPr lang="en-US" dirty="0"/>
          </a:p>
        </p:txBody>
      </p:sp>
      <p:sp>
        <p:nvSpPr>
          <p:cNvPr id="3" name="Title 2"/>
          <p:cNvSpPr>
            <a:spLocks noGrp="1"/>
          </p:cNvSpPr>
          <p:nvPr>
            <p:ph type="title"/>
          </p:nvPr>
        </p:nvSpPr>
        <p:spPr/>
        <p:txBody>
          <a:bodyPr>
            <a:normAutofit fontScale="90000"/>
          </a:bodyPr>
          <a:lstStyle/>
          <a:p>
            <a:r>
              <a:rPr lang="en-US" dirty="0" smtClean="0"/>
              <a:t>Community mental health projects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143000"/>
            <a:ext cx="8839200" cy="5715000"/>
          </a:xfrm>
        </p:spPr>
        <p:txBody>
          <a:bodyPr>
            <a:normAutofit fontScale="62500" lnSpcReduction="20000"/>
          </a:bodyPr>
          <a:lstStyle/>
          <a:p>
            <a:pPr>
              <a:buNone/>
            </a:pPr>
            <a:r>
              <a:rPr lang="en-US" b="1" dirty="0" smtClean="0"/>
              <a:t>Inputs</a:t>
            </a:r>
          </a:p>
          <a:p>
            <a:pPr lvl="0"/>
            <a:r>
              <a:rPr lang="en-US" dirty="0" smtClean="0"/>
              <a:t>Training providers/ training of community home care teams;</a:t>
            </a:r>
          </a:p>
          <a:p>
            <a:pPr lvl="0"/>
            <a:r>
              <a:rPr lang="en-US" dirty="0" smtClean="0"/>
              <a:t>Cooperation </a:t>
            </a:r>
            <a:r>
              <a:rPr lang="en-US" dirty="0" smtClean="0"/>
              <a:t>with White-Yellow Cross Belgium, </a:t>
            </a:r>
            <a:r>
              <a:rPr lang="en-US" dirty="0" err="1" smtClean="0"/>
              <a:t>Crucea</a:t>
            </a:r>
            <a:r>
              <a:rPr lang="en-US" dirty="0" smtClean="0"/>
              <a:t> Alb-</a:t>
            </a:r>
            <a:r>
              <a:rPr lang="en-US" dirty="0" err="1" smtClean="0"/>
              <a:t>Galbenă</a:t>
            </a:r>
            <a:r>
              <a:rPr lang="en-US" dirty="0" smtClean="0"/>
              <a:t> Romania, </a:t>
            </a:r>
            <a:r>
              <a:rPr lang="en-US" dirty="0" err="1" smtClean="0"/>
              <a:t>SeniorNet</a:t>
            </a:r>
            <a:r>
              <a:rPr lang="en-US" dirty="0" smtClean="0"/>
              <a:t>, Caritas;</a:t>
            </a:r>
          </a:p>
          <a:p>
            <a:pPr lvl="0"/>
            <a:r>
              <a:rPr lang="en-US" dirty="0" smtClean="0"/>
              <a:t>Develop renting services for revalidation materials in TON communities;</a:t>
            </a:r>
          </a:p>
          <a:p>
            <a:pPr lvl="0"/>
            <a:r>
              <a:rPr lang="en-US" dirty="0" smtClean="0"/>
              <a:t>Develop a system of providing hearing aids to TON members in cooperation with specialists;</a:t>
            </a:r>
          </a:p>
          <a:p>
            <a:pPr lvl="0"/>
            <a:r>
              <a:rPr lang="en-US" dirty="0" smtClean="0"/>
              <a:t>Develop a system of providing reading glasses to TON members in cooperation with specialists;</a:t>
            </a:r>
          </a:p>
          <a:p>
            <a:pPr lvl="0"/>
            <a:r>
              <a:rPr lang="en-US" dirty="0" smtClean="0"/>
              <a:t>Test adding the “Meals on wheels” services together with home care services </a:t>
            </a:r>
          </a:p>
          <a:p>
            <a:pPr lvl="0"/>
            <a:r>
              <a:rPr lang="en-US" dirty="0" smtClean="0"/>
              <a:t>Develop </a:t>
            </a:r>
            <a:r>
              <a:rPr lang="en-US" dirty="0" smtClean="0"/>
              <a:t>the system of ‘TON social fund’ locally. </a:t>
            </a:r>
          </a:p>
          <a:p>
            <a:pPr>
              <a:buNone/>
            </a:pPr>
            <a:endParaRPr lang="en-US" b="1" dirty="0" smtClean="0"/>
          </a:p>
          <a:p>
            <a:pPr>
              <a:buNone/>
            </a:pPr>
            <a:r>
              <a:rPr lang="en-US" b="1" dirty="0" smtClean="0"/>
              <a:t>Expected Outputs</a:t>
            </a:r>
            <a:endParaRPr lang="en-US" b="1" dirty="0" smtClean="0"/>
          </a:p>
          <a:p>
            <a:pPr lvl="0"/>
            <a:r>
              <a:rPr lang="en-US" dirty="0" smtClean="0"/>
              <a:t>At least 10 of the 20 TON communities that have achieved juridical personality (ADAM) will also achieve accreditation status allowing for the provision of home care services;</a:t>
            </a:r>
          </a:p>
          <a:p>
            <a:pPr lvl="0"/>
            <a:r>
              <a:rPr lang="en-US" dirty="0" smtClean="0"/>
              <a:t>At least 7-10 persons trained in each community for home care services provision;</a:t>
            </a:r>
          </a:p>
          <a:p>
            <a:pPr lvl="0"/>
            <a:r>
              <a:rPr lang="en-US" dirty="0" smtClean="0"/>
              <a:t>At least 50% of the persons in need for home care in the community do benefit from services;</a:t>
            </a:r>
          </a:p>
          <a:p>
            <a:pPr lvl="0"/>
            <a:r>
              <a:rPr lang="en-US" dirty="0" smtClean="0"/>
              <a:t>Advocacy campaigns with other home care providers for appropriate funding of home care services (i.e. funding for chronic home care and not merely home care for discharged patients).</a:t>
            </a:r>
          </a:p>
          <a:p>
            <a:endParaRPr lang="en-US" dirty="0"/>
          </a:p>
        </p:txBody>
      </p:sp>
      <p:sp>
        <p:nvSpPr>
          <p:cNvPr id="3" name="Title 2"/>
          <p:cNvSpPr>
            <a:spLocks noGrp="1"/>
          </p:cNvSpPr>
          <p:nvPr>
            <p:ph type="title"/>
          </p:nvPr>
        </p:nvSpPr>
        <p:spPr>
          <a:xfrm>
            <a:off x="0" y="152400"/>
            <a:ext cx="8915400" cy="1265238"/>
          </a:xfrm>
        </p:spPr>
        <p:txBody>
          <a:bodyPr>
            <a:normAutofit fontScale="90000"/>
          </a:bodyPr>
          <a:lstStyle/>
          <a:p>
            <a:pPr lvl="0"/>
            <a:r>
              <a:rPr lang="en-US" dirty="0" smtClean="0"/>
              <a:t>Home care projects (Medical – social)</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95400"/>
            <a:ext cx="8763000" cy="5181600"/>
          </a:xfrm>
        </p:spPr>
        <p:txBody>
          <a:bodyPr>
            <a:normAutofit lnSpcReduction="10000"/>
          </a:bodyPr>
          <a:lstStyle/>
          <a:p>
            <a:pPr>
              <a:buNone/>
            </a:pPr>
            <a:r>
              <a:rPr lang="en-US" b="1" dirty="0" smtClean="0"/>
              <a:t>Inputs</a:t>
            </a:r>
          </a:p>
          <a:p>
            <a:pPr lvl="0"/>
            <a:r>
              <a:rPr lang="en-US" dirty="0" smtClean="0"/>
              <a:t>Partnership with expert organization- Hospice Casa </a:t>
            </a:r>
            <a:r>
              <a:rPr lang="en-US" dirty="0" err="1" smtClean="0"/>
              <a:t>Speranței</a:t>
            </a:r>
            <a:r>
              <a:rPr lang="en-US" dirty="0" smtClean="0"/>
              <a:t>;</a:t>
            </a:r>
          </a:p>
          <a:p>
            <a:pPr lvl="0"/>
            <a:r>
              <a:rPr lang="en-US" dirty="0" smtClean="0"/>
              <a:t>Pre-existence of networks of professionals in the area/ other types of services such as home care;</a:t>
            </a:r>
          </a:p>
          <a:p>
            <a:pPr lvl="0"/>
            <a:r>
              <a:rPr lang="en-US" dirty="0" smtClean="0"/>
              <a:t>Funding secured for initial training;</a:t>
            </a:r>
          </a:p>
          <a:p>
            <a:pPr lvl="0"/>
            <a:r>
              <a:rPr lang="en-US" dirty="0" smtClean="0"/>
              <a:t>System of </a:t>
            </a:r>
            <a:r>
              <a:rPr lang="en-US" dirty="0" err="1" smtClean="0"/>
              <a:t>Vizidom</a:t>
            </a:r>
            <a:r>
              <a:rPr lang="en-US" dirty="0" smtClean="0"/>
              <a:t> within TON network;</a:t>
            </a:r>
          </a:p>
          <a:p>
            <a:pPr lvl="0"/>
            <a:r>
              <a:rPr lang="en-US" dirty="0" smtClean="0"/>
              <a:t>Belgium partners. </a:t>
            </a:r>
          </a:p>
          <a:p>
            <a:pPr>
              <a:buNone/>
            </a:pPr>
            <a:endParaRPr lang="en-US" b="1" dirty="0" smtClean="0"/>
          </a:p>
          <a:p>
            <a:pPr>
              <a:buNone/>
            </a:pPr>
            <a:r>
              <a:rPr lang="en-US" b="1" dirty="0" smtClean="0"/>
              <a:t>Expected Outputs</a:t>
            </a:r>
            <a:endParaRPr lang="en-US" b="1" dirty="0" smtClean="0"/>
          </a:p>
          <a:p>
            <a:pPr lvl="0"/>
            <a:r>
              <a:rPr lang="en-US" dirty="0" smtClean="0"/>
              <a:t>100% coverage of terminal patients with palliative services in TON communities.</a:t>
            </a:r>
          </a:p>
          <a:p>
            <a:endParaRPr lang="en-US" dirty="0"/>
          </a:p>
        </p:txBody>
      </p:sp>
      <p:sp>
        <p:nvSpPr>
          <p:cNvPr id="3" name="Title 2"/>
          <p:cNvSpPr>
            <a:spLocks noGrp="1"/>
          </p:cNvSpPr>
          <p:nvPr>
            <p:ph type="title"/>
          </p:nvPr>
        </p:nvSpPr>
        <p:spPr/>
        <p:txBody>
          <a:bodyPr>
            <a:normAutofit fontScale="90000"/>
          </a:bodyPr>
          <a:lstStyle/>
          <a:p>
            <a:pPr lvl="0"/>
            <a:r>
              <a:rPr lang="en-US" dirty="0" smtClean="0"/>
              <a:t>Community palliative care projects</a:t>
            </a:r>
            <a:br>
              <a:rPr lang="en-US" dirty="0" smtClean="0"/>
            </a:b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295400"/>
            <a:ext cx="8610600" cy="5181600"/>
          </a:xfrm>
        </p:spPr>
        <p:txBody>
          <a:bodyPr>
            <a:normAutofit fontScale="85000" lnSpcReduction="20000"/>
          </a:bodyPr>
          <a:lstStyle/>
          <a:p>
            <a:pPr>
              <a:buNone/>
            </a:pPr>
            <a:r>
              <a:rPr lang="en-US" b="1" dirty="0" smtClean="0"/>
              <a:t>Inputs</a:t>
            </a:r>
          </a:p>
          <a:p>
            <a:pPr lvl="0"/>
            <a:r>
              <a:rPr lang="en-US" dirty="0" smtClean="0"/>
              <a:t>Training programs for community health staff, information sessions, and sessions of practice analysis/ scheduling of lab tests, etc.;</a:t>
            </a:r>
          </a:p>
          <a:p>
            <a:pPr lvl="0"/>
            <a:r>
              <a:rPr lang="en-US" dirty="0" smtClean="0"/>
              <a:t>Screening tools (BIOCARTIS: </a:t>
            </a:r>
            <a:r>
              <a:rPr lang="en-US" dirty="0" err="1" smtClean="0"/>
              <a:t>Biocartis</a:t>
            </a:r>
            <a:r>
              <a:rPr lang="en-US" dirty="0" smtClean="0"/>
              <a:t> aims to provide direct access to personalized medicine for patients worldwide by developing fully integrated and broadly applicable molecular diagnostics. Their platforms can be used in a wide variety of healthcare settings to enable rapid and high-quality care close to patients.);</a:t>
            </a:r>
          </a:p>
          <a:p>
            <a:pPr lvl="0"/>
            <a:r>
              <a:rPr lang="en-US" dirty="0" smtClean="0"/>
              <a:t>Provision of correct and adequate Information to people. </a:t>
            </a:r>
          </a:p>
          <a:p>
            <a:pPr>
              <a:buNone/>
            </a:pPr>
            <a:endParaRPr lang="en-US" b="1" dirty="0" smtClean="0"/>
          </a:p>
          <a:p>
            <a:pPr>
              <a:buNone/>
            </a:pPr>
            <a:r>
              <a:rPr lang="en-US" b="1" dirty="0" smtClean="0"/>
              <a:t>Expected Outputs</a:t>
            </a:r>
            <a:endParaRPr lang="en-US" b="1" dirty="0" smtClean="0"/>
          </a:p>
          <a:p>
            <a:pPr lvl="0"/>
            <a:r>
              <a:rPr lang="en-US" dirty="0" smtClean="0"/>
              <a:t>Systematic referral of eligible population to organized cancer screening programs- at least 75%of eligible population.</a:t>
            </a:r>
          </a:p>
          <a:p>
            <a:endParaRPr lang="en-US" dirty="0"/>
          </a:p>
        </p:txBody>
      </p:sp>
      <p:sp>
        <p:nvSpPr>
          <p:cNvPr id="3" name="Title 2"/>
          <p:cNvSpPr>
            <a:spLocks noGrp="1"/>
          </p:cNvSpPr>
          <p:nvPr>
            <p:ph type="title"/>
          </p:nvPr>
        </p:nvSpPr>
        <p:spPr/>
        <p:txBody>
          <a:bodyPr>
            <a:normAutofit fontScale="90000"/>
          </a:bodyPr>
          <a:lstStyle/>
          <a:p>
            <a:pPr lvl="0"/>
            <a:r>
              <a:rPr lang="en-US" dirty="0" smtClean="0"/>
              <a:t>Enabling community access to cancer screening programs</a:t>
            </a:r>
            <a:br>
              <a:rPr lang="en-US" dirty="0" smtClean="0"/>
            </a:b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066800"/>
            <a:ext cx="8991600" cy="5562600"/>
          </a:xfrm>
        </p:spPr>
        <p:txBody>
          <a:bodyPr>
            <a:normAutofit fontScale="62500" lnSpcReduction="20000"/>
          </a:bodyPr>
          <a:lstStyle/>
          <a:p>
            <a:pPr>
              <a:buNone/>
            </a:pPr>
            <a:r>
              <a:rPr lang="en-US" b="1" dirty="0" smtClean="0"/>
              <a:t>Inputs</a:t>
            </a:r>
          </a:p>
          <a:p>
            <a:pPr lvl="0"/>
            <a:r>
              <a:rPr lang="en-US" dirty="0" smtClean="0"/>
              <a:t>Refurbished dentists cabinets with needed equipment;</a:t>
            </a:r>
          </a:p>
          <a:p>
            <a:pPr lvl="0"/>
            <a:r>
              <a:rPr lang="en-US" dirty="0" smtClean="0"/>
              <a:t>Contracts with medical dentists for services provision at rural community level;</a:t>
            </a:r>
          </a:p>
          <a:p>
            <a:pPr lvl="0"/>
            <a:r>
              <a:rPr lang="en-US" dirty="0" smtClean="0"/>
              <a:t>Contract with CJAS (health insurance) gives access to free preventive activities for children;</a:t>
            </a:r>
          </a:p>
          <a:p>
            <a:pPr lvl="0"/>
            <a:r>
              <a:rPr lang="en-US" dirty="0" smtClean="0"/>
              <a:t>Support to prevention services/ provision of tooth brushes, tooth paste with Fluor;</a:t>
            </a:r>
          </a:p>
          <a:p>
            <a:pPr lvl="0"/>
            <a:r>
              <a:rPr lang="en-US" dirty="0" smtClean="0"/>
              <a:t>Training in modern techniques/ prevention techniques of the staff of the dental cabinet;</a:t>
            </a:r>
          </a:p>
          <a:p>
            <a:pPr lvl="0"/>
            <a:r>
              <a:rPr lang="en-US" dirty="0" smtClean="0"/>
              <a:t>Lobby for enabling the implementation of practice assignments for Final year dental care students; they would practice on real patients in order to learn basic practice skills and ‘behavior management’. </a:t>
            </a:r>
          </a:p>
          <a:p>
            <a:pPr lvl="0"/>
            <a:r>
              <a:rPr lang="en-US" dirty="0" smtClean="0"/>
              <a:t>Belgian partners with know how in evidence based preventive practices in dental care;</a:t>
            </a:r>
          </a:p>
          <a:p>
            <a:pPr lvl="0"/>
            <a:r>
              <a:rPr lang="en-US" dirty="0" smtClean="0"/>
              <a:t>Trainings in oral hygiene/ prevention/ access to prevention techniques for children/ youth/ and their parents.</a:t>
            </a:r>
          </a:p>
          <a:p>
            <a:pPr>
              <a:buNone/>
            </a:pPr>
            <a:endParaRPr lang="en-US" b="1" dirty="0" smtClean="0"/>
          </a:p>
          <a:p>
            <a:pPr>
              <a:buNone/>
            </a:pPr>
            <a:r>
              <a:rPr lang="en-US" b="1" dirty="0" smtClean="0"/>
              <a:t>Expected Outputs</a:t>
            </a:r>
            <a:endParaRPr lang="en-US" b="1" dirty="0" smtClean="0"/>
          </a:p>
          <a:p>
            <a:pPr lvl="0"/>
            <a:r>
              <a:rPr lang="en-US" dirty="0" smtClean="0"/>
              <a:t>Number of children / youth having had access to dental prevention services;</a:t>
            </a:r>
          </a:p>
          <a:p>
            <a:pPr lvl="0"/>
            <a:r>
              <a:rPr lang="en-US" dirty="0" smtClean="0"/>
              <a:t>Number of dental care patients treated at community level.</a:t>
            </a:r>
          </a:p>
          <a:p>
            <a:endParaRPr lang="en-US" dirty="0"/>
          </a:p>
        </p:txBody>
      </p:sp>
      <p:sp>
        <p:nvSpPr>
          <p:cNvPr id="3" name="Title 2"/>
          <p:cNvSpPr>
            <a:spLocks noGrp="1"/>
          </p:cNvSpPr>
          <p:nvPr>
            <p:ph type="title"/>
          </p:nvPr>
        </p:nvSpPr>
        <p:spPr/>
        <p:txBody>
          <a:bodyPr>
            <a:normAutofit fontScale="90000"/>
          </a:bodyPr>
          <a:lstStyle/>
          <a:p>
            <a:pPr lvl="0"/>
            <a:r>
              <a:rPr lang="en-US" dirty="0" smtClean="0"/>
              <a:t>Enabling community access to basic dental services</a:t>
            </a:r>
            <a:br>
              <a:rPr lang="en-US" dirty="0" smtClean="0"/>
            </a:b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534400" cy="5071872"/>
          </a:xfrm>
        </p:spPr>
        <p:txBody>
          <a:bodyPr>
            <a:normAutofit fontScale="92500"/>
          </a:bodyPr>
          <a:lstStyle/>
          <a:p>
            <a:pPr>
              <a:buNone/>
            </a:pPr>
            <a:r>
              <a:rPr lang="en-US" b="1" dirty="0" smtClean="0"/>
              <a:t>Inputs</a:t>
            </a:r>
          </a:p>
          <a:p>
            <a:pPr lvl="0"/>
            <a:r>
              <a:rPr lang="en-US" dirty="0" smtClean="0"/>
              <a:t>Training of pharmacists / nurses working in community pharmacies in provision of information to patients;</a:t>
            </a:r>
          </a:p>
          <a:p>
            <a:pPr lvl="0"/>
            <a:r>
              <a:rPr lang="en-US" dirty="0" smtClean="0"/>
              <a:t>Access to subsidized essential drugs is ensured;</a:t>
            </a:r>
          </a:p>
          <a:p>
            <a:pPr lvl="0"/>
            <a:r>
              <a:rPr lang="en-US" dirty="0" smtClean="0"/>
              <a:t>Introduce the IMV (Individual Medication Preparation) system by which surpluses medication can be removed trough a pill-by-pill delivery.</a:t>
            </a:r>
          </a:p>
          <a:p>
            <a:pPr>
              <a:buNone/>
            </a:pPr>
            <a:endParaRPr lang="en-US" b="1" dirty="0" smtClean="0"/>
          </a:p>
          <a:p>
            <a:pPr>
              <a:buNone/>
            </a:pPr>
            <a:r>
              <a:rPr lang="en-US" b="1" dirty="0" smtClean="0"/>
              <a:t>Expected Outputs</a:t>
            </a:r>
            <a:endParaRPr lang="en-US" b="1" dirty="0" smtClean="0"/>
          </a:p>
          <a:p>
            <a:pPr lvl="0"/>
            <a:r>
              <a:rPr lang="en-US" dirty="0" smtClean="0"/>
              <a:t>Increased number of patients with appropriate treatment.</a:t>
            </a:r>
          </a:p>
          <a:p>
            <a:endParaRPr lang="en-US" dirty="0"/>
          </a:p>
        </p:txBody>
      </p:sp>
      <p:sp>
        <p:nvSpPr>
          <p:cNvPr id="3" name="Title 2"/>
          <p:cNvSpPr>
            <a:spLocks noGrp="1"/>
          </p:cNvSpPr>
          <p:nvPr>
            <p:ph type="title"/>
          </p:nvPr>
        </p:nvSpPr>
        <p:spPr/>
        <p:txBody>
          <a:bodyPr/>
          <a:lstStyle/>
          <a:p>
            <a:r>
              <a:rPr lang="en-US" dirty="0" smtClean="0"/>
              <a:t>Social pharmacy</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371600"/>
            <a:ext cx="8610600" cy="4953000"/>
          </a:xfrm>
        </p:spPr>
        <p:txBody>
          <a:bodyPr>
            <a:normAutofit fontScale="92500" lnSpcReduction="20000"/>
          </a:bodyPr>
          <a:lstStyle/>
          <a:p>
            <a:pPr>
              <a:buNone/>
            </a:pPr>
            <a:r>
              <a:rPr lang="en-US" b="1" dirty="0" smtClean="0"/>
              <a:t>Inputs</a:t>
            </a:r>
          </a:p>
          <a:p>
            <a:pPr lvl="0"/>
            <a:r>
              <a:rPr lang="en-US" dirty="0" smtClean="0"/>
              <a:t>Case study ADAM </a:t>
            </a:r>
            <a:r>
              <a:rPr lang="en-US" dirty="0" err="1" smtClean="0"/>
              <a:t>Slatina-Timiș</a:t>
            </a:r>
            <a:r>
              <a:rPr lang="en-US" dirty="0" smtClean="0"/>
              <a:t>;</a:t>
            </a:r>
          </a:p>
          <a:p>
            <a:pPr lvl="0"/>
            <a:r>
              <a:rPr lang="en-US" dirty="0" smtClean="0"/>
              <a:t>Cooperation with Belgian </a:t>
            </a:r>
            <a:r>
              <a:rPr lang="en-US" dirty="0" err="1" smtClean="0"/>
              <a:t>Mutualities</a:t>
            </a:r>
            <a:r>
              <a:rPr lang="en-US" dirty="0" smtClean="0"/>
              <a:t>;</a:t>
            </a:r>
          </a:p>
          <a:p>
            <a:pPr lvl="0"/>
            <a:r>
              <a:rPr lang="en-US" dirty="0" smtClean="0"/>
              <a:t>Trainings, examples of bylaws, coaching during general assembly meetings; coaching on how to manage the budget within an ADAM;</a:t>
            </a:r>
          </a:p>
          <a:p>
            <a:pPr lvl="0"/>
            <a:r>
              <a:rPr lang="en-US" dirty="0" smtClean="0"/>
              <a:t>PR campaign to “sell” the benefits of </a:t>
            </a:r>
            <a:r>
              <a:rPr lang="en-US" dirty="0" err="1" smtClean="0"/>
              <a:t>mutualities</a:t>
            </a:r>
            <a:r>
              <a:rPr lang="en-US" dirty="0" smtClean="0"/>
              <a:t> to be developed within the pilot communities.</a:t>
            </a:r>
          </a:p>
          <a:p>
            <a:pPr>
              <a:buNone/>
            </a:pPr>
            <a:endParaRPr lang="en-US" b="1" dirty="0" smtClean="0"/>
          </a:p>
          <a:p>
            <a:pPr>
              <a:buNone/>
            </a:pPr>
            <a:r>
              <a:rPr lang="en-US" b="1" dirty="0" smtClean="0"/>
              <a:t>Expected Outputs</a:t>
            </a:r>
            <a:endParaRPr lang="en-US" b="1" dirty="0" smtClean="0"/>
          </a:p>
          <a:p>
            <a:pPr lvl="0"/>
            <a:r>
              <a:rPr lang="en-US" dirty="0" smtClean="0"/>
              <a:t>ADAM mutual structures defined in at least 10 more TON communities;</a:t>
            </a:r>
          </a:p>
          <a:p>
            <a:pPr lvl="0"/>
            <a:r>
              <a:rPr lang="en-US" dirty="0" smtClean="0"/>
              <a:t>Populations in pilot communities start paying contributions.</a:t>
            </a:r>
          </a:p>
          <a:p>
            <a:endParaRPr lang="en-US" dirty="0"/>
          </a:p>
        </p:txBody>
      </p:sp>
      <p:sp>
        <p:nvSpPr>
          <p:cNvPr id="3" name="Title 2"/>
          <p:cNvSpPr>
            <a:spLocks noGrp="1"/>
          </p:cNvSpPr>
          <p:nvPr>
            <p:ph type="title"/>
          </p:nvPr>
        </p:nvSpPr>
        <p:spPr/>
        <p:txBody>
          <a:bodyPr>
            <a:normAutofit fontScale="90000"/>
          </a:bodyPr>
          <a:lstStyle/>
          <a:p>
            <a:pPr lvl="0"/>
            <a:r>
              <a:rPr lang="en-US" dirty="0" smtClean="0"/>
              <a:t>In the 10 ADAM structures, pilot the principle of mutual funding</a:t>
            </a:r>
            <a:br>
              <a:rPr lang="en-US" dirty="0" smtClean="0"/>
            </a:b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lvl="0"/>
            <a:r>
              <a:rPr lang="en-US" dirty="0" smtClean="0"/>
              <a:t>Homecare shops / health promotion shops;</a:t>
            </a:r>
          </a:p>
          <a:p>
            <a:pPr lvl="0"/>
            <a:r>
              <a:rPr lang="en-US" dirty="0" smtClean="0"/>
              <a:t>LOGO (prevention – health promotion in Flanders) and DSP in Romania. Working on a ‘Healthy Commune Charter’ for TON communities (kind of label) to promote healthy lifestyle through different activities such as: healthy nutrition, leisure time, culture, sport, environment, etc.  and try to be a network for these different domains and actions ;</a:t>
            </a:r>
          </a:p>
          <a:p>
            <a:pPr lvl="0"/>
            <a:r>
              <a:rPr lang="en-US" dirty="0" smtClean="0"/>
              <a:t>Internships (social students, nurses, etc.). Erasmus contracts: VGU Arad / University Resita: look here also for trainings centers for TON;</a:t>
            </a:r>
          </a:p>
          <a:p>
            <a:pPr lvl="0"/>
            <a:r>
              <a:rPr lang="en-US" dirty="0" smtClean="0"/>
              <a:t>European e-health training portal. Image toolkit;</a:t>
            </a:r>
          </a:p>
          <a:p>
            <a:pPr lvl="0"/>
            <a:r>
              <a:rPr lang="en-US" dirty="0" smtClean="0"/>
              <a:t>Develop good ICT systems in which patients can be followed and registered;</a:t>
            </a:r>
          </a:p>
          <a:p>
            <a:pPr lvl="0"/>
            <a:r>
              <a:rPr lang="en-US" dirty="0" smtClean="0"/>
              <a:t>Online trainings with available tutorials in future.</a:t>
            </a:r>
          </a:p>
          <a:p>
            <a:r>
              <a:rPr lang="en-US" dirty="0" smtClean="0"/>
              <a:t>Telemedicine projects.</a:t>
            </a:r>
            <a:endParaRPr lang="en-US" dirty="0"/>
          </a:p>
        </p:txBody>
      </p:sp>
      <p:sp>
        <p:nvSpPr>
          <p:cNvPr id="3" name="Title 2"/>
          <p:cNvSpPr>
            <a:spLocks noGrp="1"/>
          </p:cNvSpPr>
          <p:nvPr>
            <p:ph type="title"/>
          </p:nvPr>
        </p:nvSpPr>
        <p:spPr/>
        <p:txBody>
          <a:bodyPr>
            <a:normAutofit fontScale="90000"/>
          </a:bodyPr>
          <a:lstStyle/>
          <a:p>
            <a:pPr lvl="0"/>
            <a:r>
              <a:rPr lang="en-US" dirty="0" smtClean="0"/>
              <a:t>Several other types of services</a:t>
            </a:r>
            <a:br>
              <a:rPr lang="en-US" dirty="0" smtClean="0"/>
            </a:b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305800" cy="4767072"/>
          </a:xfrm>
        </p:spPr>
        <p:txBody>
          <a:bodyPr>
            <a:normAutofit fontScale="92500"/>
          </a:bodyPr>
          <a:lstStyle/>
          <a:p>
            <a:pPr marL="57150" indent="52388">
              <a:buNone/>
            </a:pPr>
            <a:r>
              <a:rPr lang="en-US" dirty="0" smtClean="0"/>
              <a:t>TON secured FDSC funding for implementing 5 home care projects in </a:t>
            </a:r>
            <a:r>
              <a:rPr lang="en-US" dirty="0" err="1" smtClean="0"/>
              <a:t>Moldovita</a:t>
            </a:r>
            <a:r>
              <a:rPr lang="en-US" dirty="0" smtClean="0"/>
              <a:t>, </a:t>
            </a:r>
            <a:r>
              <a:rPr lang="en-US" dirty="0" err="1" smtClean="0"/>
              <a:t>Viscri</a:t>
            </a:r>
            <a:r>
              <a:rPr lang="en-US" dirty="0" smtClean="0"/>
              <a:t>, Taut, </a:t>
            </a:r>
            <a:r>
              <a:rPr lang="en-US" dirty="0" err="1" smtClean="0"/>
              <a:t>Dumitresti</a:t>
            </a:r>
            <a:r>
              <a:rPr lang="en-US" dirty="0" smtClean="0"/>
              <a:t>, </a:t>
            </a:r>
            <a:r>
              <a:rPr lang="en-US" dirty="0" err="1" smtClean="0"/>
              <a:t>Caras</a:t>
            </a:r>
            <a:r>
              <a:rPr lang="en-US" dirty="0" smtClean="0"/>
              <a:t>.</a:t>
            </a:r>
          </a:p>
          <a:p>
            <a:pPr>
              <a:buNone/>
            </a:pPr>
            <a:endParaRPr lang="en-US" dirty="0" smtClean="0"/>
          </a:p>
          <a:p>
            <a:pPr>
              <a:buNone/>
            </a:pPr>
            <a:r>
              <a:rPr lang="en-US" dirty="0" smtClean="0"/>
              <a:t>Project includes:</a:t>
            </a:r>
          </a:p>
          <a:p>
            <a:r>
              <a:rPr lang="en-US" dirty="0" smtClean="0"/>
              <a:t>Support in creation of organizational structures</a:t>
            </a:r>
          </a:p>
          <a:p>
            <a:r>
              <a:rPr lang="en-US" dirty="0" smtClean="0"/>
              <a:t>Start up funding for home care nurses</a:t>
            </a:r>
          </a:p>
          <a:p>
            <a:r>
              <a:rPr lang="en-US" dirty="0" smtClean="0"/>
              <a:t>Initial provision of home care services</a:t>
            </a:r>
          </a:p>
          <a:p>
            <a:r>
              <a:rPr lang="en-US" dirty="0" smtClean="0"/>
              <a:t>Support in accrediting the new organizational structures and contracting services through public funds</a:t>
            </a:r>
            <a:endParaRPr lang="en-US" dirty="0"/>
          </a:p>
        </p:txBody>
      </p:sp>
      <p:sp>
        <p:nvSpPr>
          <p:cNvPr id="3" name="Title 2"/>
          <p:cNvSpPr>
            <a:spLocks noGrp="1"/>
          </p:cNvSpPr>
          <p:nvPr>
            <p:ph type="title"/>
          </p:nvPr>
        </p:nvSpPr>
        <p:spPr/>
        <p:txBody>
          <a:bodyPr/>
          <a:lstStyle/>
          <a:p>
            <a:r>
              <a:rPr lang="en-US" dirty="0" smtClean="0"/>
              <a:t>First good news</a:t>
            </a: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1447800"/>
            <a:ext cx="8305800" cy="4559491"/>
          </a:xfrm>
        </p:spPr>
        <p:txBody>
          <a:bodyPr>
            <a:normAutofit/>
          </a:bodyPr>
          <a:lstStyle/>
          <a:p>
            <a:pPr>
              <a:buNone/>
            </a:pPr>
            <a:r>
              <a:rPr lang="en-US" sz="3600" b="1" i="1" dirty="0" smtClean="0">
                <a:solidFill>
                  <a:schemeClr val="accent4">
                    <a:lumMod val="75000"/>
                  </a:schemeClr>
                </a:solidFill>
              </a:rPr>
              <a:t>THANK YOU FOR YOUR ATTENTION!</a:t>
            </a:r>
          </a:p>
          <a:p>
            <a:pPr>
              <a:buNone/>
            </a:pPr>
            <a:endParaRPr lang="en-US" b="1" dirty="0" smtClean="0"/>
          </a:p>
          <a:p>
            <a:pPr>
              <a:buNone/>
            </a:pPr>
            <a:r>
              <a:rPr lang="en-US" sz="1800" i="1" dirty="0" smtClean="0"/>
              <a:t>Cristina </a:t>
            </a:r>
            <a:r>
              <a:rPr lang="en-US" sz="1800" i="1" dirty="0" err="1" smtClean="0"/>
              <a:t>Vladu</a:t>
            </a:r>
            <a:r>
              <a:rPr lang="en-US" sz="1800" i="1" dirty="0" smtClean="0"/>
              <a:t>, TON Expert on health care </a:t>
            </a:r>
          </a:p>
          <a:p>
            <a:pPr>
              <a:buNone/>
            </a:pPr>
            <a:r>
              <a:rPr lang="en-US" sz="1800" i="1" u="sng" dirty="0" smtClean="0">
                <a:hlinkClick r:id="rId2"/>
              </a:rPr>
              <a:t>cristina.vladu@theopennetwork.ro</a:t>
            </a:r>
            <a:endParaRPr lang="en-US" sz="1800" i="1" dirty="0" smtClean="0"/>
          </a:p>
          <a:p>
            <a:pPr>
              <a:buNone/>
            </a:pPr>
            <a:r>
              <a:rPr lang="en-US" sz="1800" i="1" dirty="0" err="1" smtClean="0"/>
              <a:t>IoanSuru</a:t>
            </a:r>
            <a:r>
              <a:rPr lang="en-US" sz="1800" i="1" dirty="0" smtClean="0"/>
              <a:t>, coordinator </a:t>
            </a:r>
            <a:r>
              <a:rPr lang="en-US" sz="1800" i="1" dirty="0" err="1" smtClean="0"/>
              <a:t>ADAMSlatina-Timis</a:t>
            </a:r>
            <a:endParaRPr lang="en-US" sz="1800" i="1" dirty="0" smtClean="0"/>
          </a:p>
          <a:p>
            <a:pPr>
              <a:buNone/>
            </a:pPr>
            <a:r>
              <a:rPr lang="en-US" sz="1800" i="1" u="sng" dirty="0" smtClean="0">
                <a:hlinkClick r:id="rId3"/>
              </a:rPr>
              <a:t>mutualite_csro@yahoo.com</a:t>
            </a:r>
            <a:endParaRPr lang="en-US" sz="1800" i="1" dirty="0" smtClean="0"/>
          </a:p>
          <a:p>
            <a:pPr>
              <a:buNone/>
            </a:pPr>
            <a:r>
              <a:rPr lang="en-US" sz="1800" i="1" dirty="0" err="1" smtClean="0"/>
              <a:t>JozefGoebels</a:t>
            </a:r>
            <a:r>
              <a:rPr lang="en-US" sz="1800" i="1" dirty="0" smtClean="0"/>
              <a:t>, TON President</a:t>
            </a:r>
          </a:p>
          <a:p>
            <a:pPr>
              <a:buNone/>
            </a:pPr>
            <a:r>
              <a:rPr lang="en-US" sz="1800" i="1" u="sng" dirty="0" smtClean="0">
                <a:hlinkClick r:id="rId4"/>
              </a:rPr>
              <a:t>jozef.goebels@med.kuleuven.be</a:t>
            </a:r>
            <a:endParaRPr lang="en-US" sz="1800" i="1" dirty="0" smtClean="0"/>
          </a:p>
          <a:p>
            <a:pPr>
              <a:buNone/>
            </a:pPr>
            <a:endParaRPr lang="en-US" dirty="0" smtClean="0"/>
          </a:p>
          <a:p>
            <a:pPr>
              <a:buNone/>
            </a:pPr>
            <a:endParaRPr lang="en-US"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lvl="0"/>
            <a:r>
              <a:rPr lang="en-US" dirty="0" smtClean="0"/>
              <a:t>Strong partnerships between Romanian and Belgian communities with more than 25 years of existence; </a:t>
            </a:r>
          </a:p>
          <a:p>
            <a:pPr lvl="0"/>
            <a:r>
              <a:rPr lang="en-US" dirty="0" smtClean="0"/>
              <a:t>Civic groups initiated in target communities: women- / men- / youth- / elderly organizations, </a:t>
            </a:r>
            <a:r>
              <a:rPr lang="en-US" dirty="0" err="1" smtClean="0"/>
              <a:t>Vizidom</a:t>
            </a:r>
            <a:r>
              <a:rPr lang="en-US" dirty="0" smtClean="0"/>
              <a:t>, etc. </a:t>
            </a:r>
          </a:p>
          <a:p>
            <a:pPr lvl="0"/>
            <a:r>
              <a:rPr lang="en-US" dirty="0" smtClean="0"/>
              <a:t>A number of Local Health Committees created, having implemented or having expressed willingness to promote innovative health care services within their communities (</a:t>
            </a:r>
            <a:r>
              <a:rPr lang="en-US" dirty="0" err="1" smtClean="0"/>
              <a:t>Slatina-Timiș</a:t>
            </a:r>
            <a:r>
              <a:rPr lang="en-US" dirty="0" smtClean="0"/>
              <a:t>, </a:t>
            </a:r>
            <a:r>
              <a:rPr lang="en-US" dirty="0" err="1" smtClean="0"/>
              <a:t>Tăut</a:t>
            </a:r>
            <a:r>
              <a:rPr lang="en-US" dirty="0" smtClean="0"/>
              <a:t>, </a:t>
            </a:r>
            <a:r>
              <a:rPr lang="en-US" dirty="0" err="1" smtClean="0"/>
              <a:t>Moldovita</a:t>
            </a:r>
            <a:r>
              <a:rPr lang="en-US" dirty="0" smtClean="0"/>
              <a:t>, </a:t>
            </a:r>
            <a:r>
              <a:rPr lang="en-US" dirty="0" err="1" smtClean="0"/>
              <a:t>Viscri</a:t>
            </a:r>
            <a:r>
              <a:rPr lang="en-US" dirty="0" smtClean="0"/>
              <a:t>, others).</a:t>
            </a:r>
          </a:p>
          <a:p>
            <a:pPr lvl="0"/>
            <a:r>
              <a:rPr lang="en-US" dirty="0" smtClean="0"/>
              <a:t>Some of the Health Committees – as in </a:t>
            </a:r>
            <a:r>
              <a:rPr lang="en-US" dirty="0" err="1" smtClean="0"/>
              <a:t>Slatina-Timiș</a:t>
            </a:r>
            <a:r>
              <a:rPr lang="en-US" dirty="0" smtClean="0"/>
              <a:t> and </a:t>
            </a:r>
            <a:r>
              <a:rPr lang="en-US" dirty="0" err="1" smtClean="0"/>
              <a:t>Moldovița</a:t>
            </a:r>
            <a:r>
              <a:rPr lang="en-US" dirty="0" smtClean="0"/>
              <a:t>- have constituted formal organizational structures with juridical personality such as ADAM (</a:t>
            </a:r>
            <a:r>
              <a:rPr lang="en-US" dirty="0" err="1" smtClean="0"/>
              <a:t>Associația</a:t>
            </a:r>
            <a:r>
              <a:rPr lang="en-US" dirty="0" smtClean="0"/>
              <a:t> De </a:t>
            </a:r>
            <a:r>
              <a:rPr lang="en-US" dirty="0" err="1" smtClean="0"/>
              <a:t>Ajutor</a:t>
            </a:r>
            <a:r>
              <a:rPr lang="en-US" dirty="0" smtClean="0"/>
              <a:t> Mutual</a:t>
            </a:r>
            <a:r>
              <a:rPr lang="en-US" dirty="0" smtClean="0"/>
              <a:t>);</a:t>
            </a:r>
            <a:endParaRPr lang="en-US" dirty="0" smtClean="0"/>
          </a:p>
          <a:p>
            <a:pPr lvl="0"/>
            <a:r>
              <a:rPr lang="en-US" b="1" dirty="0" smtClean="0"/>
              <a:t>More than that, the </a:t>
            </a:r>
            <a:r>
              <a:rPr lang="en-US" b="1" dirty="0" smtClean="0"/>
              <a:t>ADAM</a:t>
            </a:r>
            <a:r>
              <a:rPr lang="ro-RO" b="1" dirty="0" smtClean="0"/>
              <a:t> </a:t>
            </a:r>
            <a:r>
              <a:rPr lang="en-US" b="1" dirty="0" smtClean="0"/>
              <a:t>(</a:t>
            </a:r>
            <a:r>
              <a:rPr lang="en-US" b="1" dirty="0" smtClean="0"/>
              <a:t>community health center) in </a:t>
            </a:r>
            <a:r>
              <a:rPr lang="en-US" b="1" dirty="0" err="1" smtClean="0"/>
              <a:t>Slatina-Timiș</a:t>
            </a:r>
            <a:r>
              <a:rPr lang="en-US" b="1" dirty="0" smtClean="0"/>
              <a:t> having more than 15 years of continuous activity started to be able to report better health of its citizens.</a:t>
            </a:r>
          </a:p>
          <a:p>
            <a:endParaRPr lang="en-US" dirty="0"/>
          </a:p>
        </p:txBody>
      </p:sp>
      <p:sp>
        <p:nvSpPr>
          <p:cNvPr id="3" name="Title 2"/>
          <p:cNvSpPr>
            <a:spLocks noGrp="1"/>
          </p:cNvSpPr>
          <p:nvPr>
            <p:ph type="title"/>
          </p:nvPr>
        </p:nvSpPr>
        <p:spPr/>
        <p:txBody>
          <a:bodyPr/>
          <a:lstStyle/>
          <a:p>
            <a:r>
              <a:rPr lang="ro-RO" dirty="0" smtClean="0"/>
              <a:t>Strengths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lvl="0"/>
            <a:r>
              <a:rPr lang="en-US" dirty="0" smtClean="0"/>
              <a:t>Low  capacity in basic health services provision at community level in general (low level of specialized staff provided under public arrangements);</a:t>
            </a:r>
          </a:p>
          <a:p>
            <a:pPr lvl="0"/>
            <a:r>
              <a:rPr lang="en-US" dirty="0" smtClean="0"/>
              <a:t>Low overall funding of the health care system in Romania; with an overall budget of around 3,6- 4% of the GDP allocated to the health care system, Romania places itself near Bulgaria, on the last places in the European Union;</a:t>
            </a:r>
          </a:p>
          <a:p>
            <a:pPr lvl="0"/>
            <a:r>
              <a:rPr lang="en-US" dirty="0" smtClean="0"/>
              <a:t>Lack of information at community level about basic health status of the population;</a:t>
            </a:r>
          </a:p>
          <a:p>
            <a:pPr lvl="0"/>
            <a:r>
              <a:rPr lang="en-US" dirty="0" smtClean="0"/>
              <a:t>Low institutional capacity/ weak governance structures of the Local Health Committees; </a:t>
            </a:r>
          </a:p>
          <a:p>
            <a:pPr lvl="0"/>
            <a:r>
              <a:rPr lang="en-US" dirty="0" smtClean="0"/>
              <a:t>Low coverage with human resources both in terms of numbers as well as in terms of the range of specialties involved.</a:t>
            </a:r>
          </a:p>
          <a:p>
            <a:pPr lvl="0"/>
            <a:r>
              <a:rPr lang="en-US" dirty="0" smtClean="0"/>
              <a:t>Lack of interest from local governments. </a:t>
            </a:r>
          </a:p>
          <a:p>
            <a:endParaRPr lang="en-US" dirty="0"/>
          </a:p>
        </p:txBody>
      </p:sp>
      <p:sp>
        <p:nvSpPr>
          <p:cNvPr id="3" name="Title 2"/>
          <p:cNvSpPr>
            <a:spLocks noGrp="1"/>
          </p:cNvSpPr>
          <p:nvPr>
            <p:ph type="title"/>
          </p:nvPr>
        </p:nvSpPr>
        <p:spPr/>
        <p:txBody>
          <a:bodyPr/>
          <a:lstStyle/>
          <a:p>
            <a:r>
              <a:rPr lang="ro-RO" dirty="0" smtClean="0"/>
              <a:t>Weaknesses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8991600" cy="5867400"/>
          </a:xfrm>
        </p:spPr>
        <p:txBody>
          <a:bodyPr>
            <a:normAutofit fontScale="70000" lnSpcReduction="20000"/>
          </a:bodyPr>
          <a:lstStyle/>
          <a:p>
            <a:pPr lvl="0"/>
            <a:r>
              <a:rPr lang="en-US" dirty="0" smtClean="0"/>
              <a:t>Simple health care services that are not currently provided can enable high levels of health gain for the specific communities, hence, small investments can lead to high benefits in terms of health of the community members;</a:t>
            </a:r>
          </a:p>
          <a:p>
            <a:pPr lvl="0"/>
            <a:r>
              <a:rPr lang="en-US" dirty="0" smtClean="0"/>
              <a:t>Documentation and promotion of the successful case study in </a:t>
            </a:r>
            <a:r>
              <a:rPr lang="en-US" dirty="0" err="1" smtClean="0"/>
              <a:t>Slatina-Timiș</a:t>
            </a:r>
            <a:r>
              <a:rPr lang="en-US" dirty="0" smtClean="0"/>
              <a:t> can represent an engine for an advocacy strategy developed by TON in favor of health policies better adjusted to the needs of rural communities;</a:t>
            </a:r>
          </a:p>
          <a:p>
            <a:pPr lvl="0"/>
            <a:r>
              <a:rPr lang="en-US" dirty="0" smtClean="0"/>
              <a:t>The 2014-2020 National Health Strategy of Romania (approved by Government Decision in November 2014) does emphasize  the need to enable better access to basic services for most vulnerable populations; </a:t>
            </a:r>
          </a:p>
          <a:p>
            <a:pPr lvl="0"/>
            <a:r>
              <a:rPr lang="en-US" dirty="0" smtClean="0"/>
              <a:t>Good </a:t>
            </a:r>
            <a:r>
              <a:rPr lang="en-US" dirty="0" smtClean="0"/>
              <a:t>potential of shared fundraising/advocacy; TON will develop knowhow to increase performance and coverage of health services at Romanian community level, ADR would support with the identification of Belgium partners; shared projects (fundraising) and shared learning would become beneficial for both TON and ADR; projects written and implemented in partnership will have better chances of success, higher chances for advocating for the solutions that prove to be of good benefit for the health of citizens in rural communities;</a:t>
            </a:r>
          </a:p>
          <a:p>
            <a:pPr lvl="0"/>
            <a:r>
              <a:rPr lang="en-US" dirty="0" smtClean="0"/>
              <a:t>Permanent </a:t>
            </a:r>
            <a:r>
              <a:rPr lang="en-US" dirty="0" smtClean="0"/>
              <a:t>exchange between B-Ro specialists in different matters. </a:t>
            </a:r>
          </a:p>
          <a:p>
            <a:endParaRPr lang="en-US" dirty="0"/>
          </a:p>
        </p:txBody>
      </p:sp>
      <p:sp>
        <p:nvSpPr>
          <p:cNvPr id="3" name="Title 2"/>
          <p:cNvSpPr>
            <a:spLocks noGrp="1"/>
          </p:cNvSpPr>
          <p:nvPr>
            <p:ph type="title"/>
          </p:nvPr>
        </p:nvSpPr>
        <p:spPr>
          <a:xfrm>
            <a:off x="381000" y="0"/>
            <a:ext cx="8305800" cy="1417638"/>
          </a:xfrm>
        </p:spPr>
        <p:txBody>
          <a:bodyPr/>
          <a:lstStyle/>
          <a:p>
            <a:r>
              <a:rPr lang="ro-RO" dirty="0" smtClean="0"/>
              <a:t>Opportunities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1143000"/>
            <a:ext cx="8915400" cy="5334000"/>
          </a:xfrm>
        </p:spPr>
        <p:txBody>
          <a:bodyPr>
            <a:normAutofit fontScale="92500" lnSpcReduction="20000"/>
          </a:bodyPr>
          <a:lstStyle/>
          <a:p>
            <a:pPr lvl="0"/>
            <a:r>
              <a:rPr lang="en-US" dirty="0" smtClean="0"/>
              <a:t>The </a:t>
            </a:r>
            <a:r>
              <a:rPr lang="en-US" dirty="0" smtClean="0"/>
              <a:t>underdeveloped health services at community </a:t>
            </a:r>
            <a:r>
              <a:rPr lang="en-US" dirty="0" smtClean="0"/>
              <a:t>level</a:t>
            </a:r>
            <a:r>
              <a:rPr lang="ro-RO" dirty="0" smtClean="0"/>
              <a:t> </a:t>
            </a:r>
            <a:r>
              <a:rPr lang="ro-RO" dirty="0" smtClean="0"/>
              <a:t>(i.e. </a:t>
            </a:r>
            <a:r>
              <a:rPr lang="en-US" dirty="0" smtClean="0"/>
              <a:t>the </a:t>
            </a:r>
            <a:r>
              <a:rPr lang="en-US" dirty="0" smtClean="0"/>
              <a:t>low level of prevention services that practically condemn the population to become unhealthy very early during life </a:t>
            </a:r>
            <a:r>
              <a:rPr lang="en-US" dirty="0" smtClean="0"/>
              <a:t>course</a:t>
            </a:r>
            <a:r>
              <a:rPr lang="ro-RO" dirty="0" smtClean="0"/>
              <a:t>)</a:t>
            </a:r>
            <a:r>
              <a:rPr lang="en-US" dirty="0" smtClean="0"/>
              <a:t>; </a:t>
            </a:r>
            <a:endParaRPr lang="en-US" dirty="0" smtClean="0"/>
          </a:p>
          <a:p>
            <a:pPr lvl="0"/>
            <a:r>
              <a:rPr lang="ro-RO" dirty="0" smtClean="0"/>
              <a:t>The population aging / increase of dependency ratio</a:t>
            </a:r>
          </a:p>
          <a:p>
            <a:pPr lvl="0"/>
            <a:r>
              <a:rPr lang="en-US" dirty="0" smtClean="0"/>
              <a:t>The </a:t>
            </a:r>
            <a:r>
              <a:rPr lang="en-US" dirty="0" smtClean="0"/>
              <a:t>upcoming private health insurance that will introduce fees established according to the level of the risk of each individual shall put individual in rural isolated communities at much more health risk than other citizens of Romania. </a:t>
            </a:r>
          </a:p>
          <a:p>
            <a:pPr lvl="0"/>
            <a:r>
              <a:rPr lang="en-US" dirty="0" smtClean="0"/>
              <a:t>Doing nothing represents an enormous threat to the health of citizens in rural communities in general and to the chronic patients living in rural areas in particular. This will automatically lead to more expenses as well for the patients as for the state budget. </a:t>
            </a:r>
          </a:p>
          <a:p>
            <a:endParaRPr lang="en-US" dirty="0"/>
          </a:p>
        </p:txBody>
      </p:sp>
      <p:sp>
        <p:nvSpPr>
          <p:cNvPr id="3" name="Title 2"/>
          <p:cNvSpPr>
            <a:spLocks noGrp="1"/>
          </p:cNvSpPr>
          <p:nvPr>
            <p:ph type="title"/>
          </p:nvPr>
        </p:nvSpPr>
        <p:spPr>
          <a:xfrm>
            <a:off x="304800" y="0"/>
            <a:ext cx="8382000" cy="1219200"/>
          </a:xfrm>
        </p:spPr>
        <p:txBody>
          <a:bodyPr/>
          <a:lstStyle/>
          <a:p>
            <a:r>
              <a:rPr lang="ro-RO" dirty="0" smtClean="0"/>
              <a:t>Threats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7500" lnSpcReduction="20000"/>
          </a:bodyPr>
          <a:lstStyle/>
          <a:p>
            <a:pPr lvl="0"/>
            <a:r>
              <a:rPr lang="en-US" dirty="0" smtClean="0"/>
              <a:t>To develop TON as a reference organization concerning local healthcare, improved access and equity to health care for rural population;</a:t>
            </a:r>
          </a:p>
          <a:p>
            <a:pPr lvl="0"/>
            <a:r>
              <a:rPr lang="en-US" dirty="0" smtClean="0"/>
              <a:t>To improve the health status of citizens in at least 20 TON communities;</a:t>
            </a:r>
          </a:p>
          <a:p>
            <a:pPr lvl="0"/>
            <a:r>
              <a:rPr lang="en-US" dirty="0" smtClean="0"/>
              <a:t>To identify and to contribute to innovative solutions for better services in rural areas;</a:t>
            </a:r>
          </a:p>
          <a:p>
            <a:pPr lvl="0"/>
            <a:r>
              <a:rPr lang="en-US" dirty="0" smtClean="0"/>
              <a:t>To increase TON institutional capacity for health at national level;</a:t>
            </a:r>
          </a:p>
          <a:p>
            <a:pPr lvl="0"/>
            <a:r>
              <a:rPr lang="en-US" dirty="0" smtClean="0"/>
              <a:t>To increase TON institutional capacity for health at local community level;</a:t>
            </a:r>
          </a:p>
          <a:p>
            <a:pPr lvl="0"/>
            <a:r>
              <a:rPr lang="en-US" dirty="0" smtClean="0"/>
              <a:t>To implement and monitor new services in TON communities.</a:t>
            </a:r>
          </a:p>
          <a:p>
            <a:pPr lvl="0"/>
            <a:r>
              <a:rPr lang="en-US" dirty="0" smtClean="0"/>
              <a:t>To develop TON will contribute to better health of the population by becoming a strong advocate for better healthcare services.</a:t>
            </a:r>
          </a:p>
          <a:p>
            <a:endParaRPr lang="en-US" dirty="0"/>
          </a:p>
        </p:txBody>
      </p:sp>
      <p:sp>
        <p:nvSpPr>
          <p:cNvPr id="3" name="Title 2"/>
          <p:cNvSpPr>
            <a:spLocks noGrp="1"/>
          </p:cNvSpPr>
          <p:nvPr>
            <p:ph type="title"/>
          </p:nvPr>
        </p:nvSpPr>
        <p:spPr/>
        <p:txBody>
          <a:bodyPr/>
          <a:lstStyle/>
          <a:p>
            <a:r>
              <a:rPr lang="ro-RO" dirty="0" smtClean="0"/>
              <a:t>Aspirations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70000" lnSpcReduction="20000"/>
          </a:bodyPr>
          <a:lstStyle/>
          <a:p>
            <a:pPr lvl="0"/>
            <a:r>
              <a:rPr lang="en-US" dirty="0" smtClean="0"/>
              <a:t>TON Master plan healthcare is Implemented by 2025;</a:t>
            </a:r>
          </a:p>
          <a:p>
            <a:pPr lvl="0"/>
            <a:r>
              <a:rPr lang="en-US" dirty="0" smtClean="0"/>
              <a:t>20 local health action plans are developed and implemented by 2025;</a:t>
            </a:r>
          </a:p>
          <a:p>
            <a:pPr lvl="0"/>
            <a:r>
              <a:rPr lang="en-US" dirty="0" smtClean="0"/>
              <a:t>10 community healthcare centers (ADAM’s) are functioning by 2025;</a:t>
            </a:r>
          </a:p>
          <a:p>
            <a:pPr lvl="0"/>
            <a:r>
              <a:rPr lang="en-US" dirty="0" smtClean="0"/>
              <a:t>10 local health committees (LHC) are functioning by 2025 ;</a:t>
            </a:r>
          </a:p>
          <a:p>
            <a:pPr lvl="0"/>
            <a:r>
              <a:rPr lang="en-US" dirty="0" smtClean="0"/>
              <a:t>Monitoring reports are issued quarterly by each of the 20 communities implementing action plans;</a:t>
            </a:r>
          </a:p>
          <a:p>
            <a:pPr lvl="0"/>
            <a:r>
              <a:rPr lang="en-US" dirty="0" smtClean="0"/>
              <a:t>10 monitoring reports / socio-medical maps have been developed;</a:t>
            </a:r>
          </a:p>
          <a:p>
            <a:pPr lvl="0"/>
            <a:r>
              <a:rPr lang="en-US" dirty="0" smtClean="0"/>
              <a:t>At least 3 community health projects have been implemented in each of the 20 TON local communities;</a:t>
            </a:r>
          </a:p>
          <a:p>
            <a:pPr lvl="0"/>
            <a:r>
              <a:rPr lang="en-US" dirty="0" smtClean="0"/>
              <a:t>At least 40 training and educational programs have been provided for health professionals working in the new projects; </a:t>
            </a:r>
          </a:p>
          <a:p>
            <a:pPr lvl="0"/>
            <a:r>
              <a:rPr lang="en-US" dirty="0" smtClean="0"/>
              <a:t>At least 10 trainings have been provided to TON facilitators;</a:t>
            </a:r>
          </a:p>
          <a:p>
            <a:pPr lvl="0"/>
            <a:r>
              <a:rPr lang="en-US" dirty="0" smtClean="0"/>
              <a:t>Guidelines for setting up local health projects have been defined.</a:t>
            </a:r>
          </a:p>
          <a:p>
            <a:endParaRPr lang="en-US" dirty="0"/>
          </a:p>
        </p:txBody>
      </p:sp>
      <p:sp>
        <p:nvSpPr>
          <p:cNvPr id="3" name="Title 2"/>
          <p:cNvSpPr>
            <a:spLocks noGrp="1"/>
          </p:cNvSpPr>
          <p:nvPr>
            <p:ph type="title"/>
          </p:nvPr>
        </p:nvSpPr>
        <p:spPr/>
        <p:txBody>
          <a:bodyPr/>
          <a:lstStyle/>
          <a:p>
            <a:r>
              <a:rPr lang="ro-RO" dirty="0" smtClean="0"/>
              <a:t>Expected results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buNone/>
            </a:pPr>
            <a:r>
              <a:rPr lang="ro-RO" sz="4800" dirty="0" smtClean="0"/>
              <a:t>II. Objectives of the Health Masterplan</a:t>
            </a:r>
            <a:endParaRPr lang="en-US" sz="4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989</TotalTime>
  <Words>2945</Words>
  <Application>Microsoft Office PowerPoint</Application>
  <PresentationFormat>On-screen Show (4:3)</PresentationFormat>
  <Paragraphs>233</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Concourse</vt:lpstr>
      <vt:lpstr>Masterplan for the Health care system in Romania  Iași 6 Noiembrie 2015</vt:lpstr>
      <vt:lpstr>Slide 2</vt:lpstr>
      <vt:lpstr>Strengths</vt:lpstr>
      <vt:lpstr>Weaknesses</vt:lpstr>
      <vt:lpstr>Opportunities</vt:lpstr>
      <vt:lpstr>Threats</vt:lpstr>
      <vt:lpstr>Aspirations</vt:lpstr>
      <vt:lpstr>Expected results</vt:lpstr>
      <vt:lpstr>Slide 9</vt:lpstr>
      <vt:lpstr>General Objective </vt:lpstr>
      <vt:lpstr>Specific Objectives</vt:lpstr>
      <vt:lpstr>Slide 12</vt:lpstr>
      <vt:lpstr>First response services at rural community level </vt:lpstr>
      <vt:lpstr>Mother and child health community projects </vt:lpstr>
      <vt:lpstr>Tuberculosis control </vt:lpstr>
      <vt:lpstr>Hepatitis C control</vt:lpstr>
      <vt:lpstr>Primary prevention for non-communicable diseases </vt:lpstr>
      <vt:lpstr>Management of risks for chronic diseases (i.e. diabetes and hypertension) </vt:lpstr>
      <vt:lpstr>Implementing chronic diseases management plans (i.e. for diabetes and hypertension) </vt:lpstr>
      <vt:lpstr>Community mental health projects</vt:lpstr>
      <vt:lpstr>Home care projects (Medical – social)</vt:lpstr>
      <vt:lpstr>Community palliative care projects </vt:lpstr>
      <vt:lpstr>Enabling community access to cancer screening programs </vt:lpstr>
      <vt:lpstr>Enabling community access to basic dental services </vt:lpstr>
      <vt:lpstr>Social pharmacy</vt:lpstr>
      <vt:lpstr>In the 10 ADAM structures, pilot the principle of mutual funding </vt:lpstr>
      <vt:lpstr>Several other types of services </vt:lpstr>
      <vt:lpstr>First good news</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Slatina-Timiș Case Study How can some communities be healthier than others</dc:title>
  <dc:creator>dell</dc:creator>
  <cp:lastModifiedBy>dell</cp:lastModifiedBy>
  <cp:revision>15</cp:revision>
  <dcterms:created xsi:type="dcterms:W3CDTF">2015-11-05T17:15:52Z</dcterms:created>
  <dcterms:modified xsi:type="dcterms:W3CDTF">2015-11-06T10:07:49Z</dcterms:modified>
</cp:coreProperties>
</file>